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
  </p:sldMasterIdLst>
  <p:notesMasterIdLst>
    <p:notesMasterId r:id="rId26"/>
  </p:notesMasterIdLst>
  <p:handoutMasterIdLst>
    <p:handoutMasterId r:id="rId27"/>
  </p:handoutMasterIdLst>
  <p:sldIdLst>
    <p:sldId id="264" r:id="rId4"/>
    <p:sldId id="489" r:id="rId5"/>
    <p:sldId id="440" r:id="rId6"/>
    <p:sldId id="480" r:id="rId7"/>
    <p:sldId id="529" r:id="rId8"/>
    <p:sldId id="490" r:id="rId9"/>
    <p:sldId id="464" r:id="rId10"/>
    <p:sldId id="511" r:id="rId11"/>
    <p:sldId id="505" r:id="rId12"/>
    <p:sldId id="510" r:id="rId13"/>
    <p:sldId id="507" r:id="rId14"/>
    <p:sldId id="265" r:id="rId15"/>
    <p:sldId id="375" r:id="rId16"/>
    <p:sldId id="398" r:id="rId17"/>
    <p:sldId id="509" r:id="rId18"/>
    <p:sldId id="516" r:id="rId19"/>
    <p:sldId id="2613" r:id="rId20"/>
    <p:sldId id="515" r:id="rId21"/>
    <p:sldId id="2611" r:id="rId22"/>
    <p:sldId id="2615" r:id="rId23"/>
    <p:sldId id="2614" r:id="rId24"/>
    <p:sldId id="267" r:id="rId25"/>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CC"/>
    <a:srgbClr val="1C1148"/>
    <a:srgbClr val="0093D2"/>
    <a:srgbClr val="1F1848"/>
    <a:srgbClr val="004D66"/>
    <a:srgbClr val="14102E"/>
    <a:srgbClr val="29235A"/>
    <a:srgbClr val="371A61"/>
    <a:srgbClr val="48086F"/>
    <a:srgbClr val="532E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6327"/>
  </p:normalViewPr>
  <p:slideViewPr>
    <p:cSldViewPr snapToGrid="0" snapToObjects="1">
      <p:cViewPr varScale="1">
        <p:scale>
          <a:sx n="97" d="100"/>
          <a:sy n="97" d="100"/>
        </p:scale>
        <p:origin x="656" y="192"/>
      </p:cViewPr>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marcelluscoalition.sharepoint.com/sites/Harrisburg/Shared%20Documents/General/Charts%20&amp;%20Graphs/Environmental%20Compliance%20&amp;%20NOVs/Wastewater%20Dispos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Calibri" panose="020F0502020204030204" pitchFamily="34" charset="0"/>
                <a:ea typeface="+mn-ea"/>
                <a:cs typeface="Calibri" panose="020F0502020204030204" pitchFamily="34" charset="0"/>
              </a:defRPr>
            </a:pPr>
            <a:r>
              <a:rPr lang="en-US" sz="2000">
                <a:latin typeface="Calibri" panose="020F0502020204030204" pitchFamily="34" charset="0"/>
                <a:cs typeface="Calibri" panose="020F0502020204030204" pitchFamily="34" charset="0"/>
              </a:rPr>
              <a:t>PA Unconventional Wastewater</a:t>
            </a:r>
          </a:p>
          <a:p>
            <a:pPr>
              <a:defRPr sz="2000">
                <a:latin typeface="Calibri" panose="020F0502020204030204" pitchFamily="34" charset="0"/>
                <a:cs typeface="Calibri" panose="020F0502020204030204" pitchFamily="34" charset="0"/>
              </a:defRPr>
            </a:pPr>
            <a:r>
              <a:rPr lang="en-US" sz="2000">
                <a:latin typeface="Calibri" panose="020F0502020204030204" pitchFamily="34" charset="0"/>
                <a:cs typeface="Calibri" panose="020F0502020204030204" pitchFamily="34" charset="0"/>
              </a:rPr>
              <a:t>Jan. 2019 - Jan. 2020</a:t>
            </a:r>
          </a:p>
        </c:rich>
      </c:tx>
      <c:layout>
        <c:manualLayout>
          <c:xMode val="edge"/>
          <c:yMode val="edge"/>
          <c:x val="0.24611498846266366"/>
          <c:y val="0"/>
        </c:manualLayout>
      </c:layout>
      <c:overlay val="0"/>
      <c:spPr>
        <a:noFill/>
        <a:ln>
          <a:noFill/>
        </a:ln>
        <a:effectLst/>
      </c:spPr>
      <c:txPr>
        <a:bodyPr rot="0" spcFirstLastPara="1" vertOverflow="ellipsis" vert="horz" wrap="square" anchor="ctr" anchorCtr="1"/>
        <a:lstStyle/>
        <a:p>
          <a:pPr>
            <a:defRPr sz="2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FED-4D1A-B7E5-A571794403A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FED-4D1A-B7E5-A571794403A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lumMod val="85000"/>
                      </a:schemeClr>
                    </a:solidFill>
                    <a:latin typeface="Calibri" panose="020F0502020204030204" pitchFamily="34" charset="0"/>
                    <a:ea typeface="+mn-ea"/>
                    <a:cs typeface="Calibri" panose="020F0502020204030204" pitchFamily="34" charset="0"/>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Sheet1!$K$20:$K$21</c:f>
              <c:strCache>
                <c:ptCount val="2"/>
                <c:pt idx="0">
                  <c:v>Recycled/Reused</c:v>
                </c:pt>
                <c:pt idx="1">
                  <c:v>Disposal</c:v>
                </c:pt>
              </c:strCache>
            </c:strRef>
          </c:cat>
          <c:val>
            <c:numRef>
              <c:f>Sheet1!$L$20:$L$21</c:f>
              <c:numCache>
                <c:formatCode>General</c:formatCode>
                <c:ptCount val="2"/>
                <c:pt idx="0">
                  <c:v>256913</c:v>
                </c:pt>
                <c:pt idx="1">
                  <c:v>20147</c:v>
                </c:pt>
              </c:numCache>
            </c:numRef>
          </c:val>
          <c:extLst>
            <c:ext xmlns:c16="http://schemas.microsoft.com/office/drawing/2014/chart" uri="{C3380CC4-5D6E-409C-BE32-E72D297353CC}">
              <c16:uniqueId val="{00000004-2FED-4D1A-B7E5-A571794403A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lt1">
                  <a:lumMod val="8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E34366-029D-7842-881C-7519D40E3075}" type="datetimeFigureOut">
              <a:rPr lang="en-US" smtClean="0"/>
              <a:t>2/18/24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A9392E-7D7B-5D49-B0E5-F7E2E914CDF6}" type="slidenum">
              <a:rPr lang="en-US" smtClean="0"/>
              <a:t>‹#›</a:t>
            </a:fld>
            <a:endParaRPr lang="en-US" dirty="0"/>
          </a:p>
        </p:txBody>
      </p:sp>
    </p:spTree>
    <p:extLst>
      <p:ext uri="{BB962C8B-B14F-4D97-AF65-F5344CB8AC3E}">
        <p14:creationId xmlns:p14="http://schemas.microsoft.com/office/powerpoint/2010/main" val="32275972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DF853-6243-6242-B8BB-A733DC5A24A4}" type="datetimeFigureOut">
              <a:rPr lang="en-US" smtClean="0"/>
              <a:t>2/18/24</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6E64D-985F-884A-9DF9-704243E5BC25}" type="slidenum">
              <a:rPr lang="en-US" smtClean="0"/>
              <a:t>‹#›</a:t>
            </a:fld>
            <a:endParaRPr lang="en-US" dirty="0"/>
          </a:p>
        </p:txBody>
      </p:sp>
    </p:spTree>
    <p:extLst>
      <p:ext uri="{BB962C8B-B14F-4D97-AF65-F5344CB8AC3E}">
        <p14:creationId xmlns:p14="http://schemas.microsoft.com/office/powerpoint/2010/main" val="613172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807EA-9198-0241-B564-6517561B294E}" type="slidenum">
              <a:rPr lang="en-US" smtClean="0"/>
              <a:pPr/>
              <a:t>3</a:t>
            </a:fld>
            <a:endParaRPr lang="en-US"/>
          </a:p>
        </p:txBody>
      </p:sp>
    </p:spTree>
    <p:extLst>
      <p:ext uri="{BB962C8B-B14F-4D97-AF65-F5344CB8AC3E}">
        <p14:creationId xmlns:p14="http://schemas.microsoft.com/office/powerpoint/2010/main" val="40206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66612">
              <a:defRPr/>
            </a:pPr>
            <a:fld id="{AFFA2EC2-D199-46D6-9C2C-E7B22DF42B7C}" type="slidenum">
              <a:rPr lang="en-US">
                <a:solidFill>
                  <a:prstClr val="black"/>
                </a:solidFill>
                <a:latin typeface="Calibri" panose="020F0502020204030204"/>
              </a:rPr>
              <a:pPr defTabSz="966612">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22178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3" name="Picture 32" descr="A blue triangle with white arrows&#10;&#10;Description automatically generated">
            <a:extLst>
              <a:ext uri="{FF2B5EF4-FFF2-40B4-BE49-F238E27FC236}">
                <a16:creationId xmlns:a16="http://schemas.microsoft.com/office/drawing/2014/main" id="{9E19747D-1D0C-94CB-B0BC-BD9EEB66A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4800" y="2549192"/>
            <a:ext cx="8087472" cy="4321216"/>
          </a:xfrm>
          <a:prstGeom prst="rect">
            <a:avLst/>
          </a:prstGeom>
        </p:spPr>
      </p:pic>
      <p:sp>
        <p:nvSpPr>
          <p:cNvPr id="8" name="Rectangle 7"/>
          <p:cNvSpPr/>
          <p:nvPr userDrawn="1"/>
        </p:nvSpPr>
        <p:spPr>
          <a:xfrm>
            <a:off x="0" y="2"/>
            <a:ext cx="6267450" cy="6870406"/>
          </a:xfrm>
          <a:prstGeom prst="rect">
            <a:avLst/>
          </a:prstGeom>
          <a:solidFill>
            <a:srgbClr val="1C1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8086F"/>
              </a:solidFill>
            </a:endParaRPr>
          </a:p>
        </p:txBody>
      </p:sp>
      <p:sp>
        <p:nvSpPr>
          <p:cNvPr id="2" name="Title 1"/>
          <p:cNvSpPr>
            <a:spLocks noGrp="1"/>
          </p:cNvSpPr>
          <p:nvPr>
            <p:ph type="ctrTitle" hasCustomPrompt="1"/>
          </p:nvPr>
        </p:nvSpPr>
        <p:spPr>
          <a:xfrm>
            <a:off x="672863" y="584200"/>
            <a:ext cx="4841635" cy="2247900"/>
          </a:xfrm>
          <a:ln>
            <a:noFill/>
          </a:ln>
        </p:spPr>
        <p:txBody>
          <a:bodyPr lIns="0" tIns="0" rIns="0" bIns="0" anchor="b" anchorCtr="0">
            <a:normAutofit/>
          </a:bodyPr>
          <a:lstStyle>
            <a:lvl1pPr algn="l">
              <a:tabLst>
                <a:tab pos="338138" algn="l"/>
              </a:tabLst>
              <a:defRPr sz="3600" cap="all">
                <a:solidFill>
                  <a:srgbClr val="0093D2"/>
                </a:solidFill>
              </a:defRPr>
            </a:lvl1pPr>
          </a:lstStyle>
          <a:p>
            <a:r>
              <a:rPr lang="en-US" dirty="0"/>
              <a:t>INSERT PRESENTATION TITLE HERE</a:t>
            </a:r>
          </a:p>
        </p:txBody>
      </p:sp>
      <p:sp>
        <p:nvSpPr>
          <p:cNvPr id="19" name="Text Placeholder 18"/>
          <p:cNvSpPr>
            <a:spLocks noGrp="1"/>
          </p:cNvSpPr>
          <p:nvPr>
            <p:ph type="body" sz="quarter" idx="10" hasCustomPrompt="1"/>
          </p:nvPr>
        </p:nvSpPr>
        <p:spPr>
          <a:xfrm>
            <a:off x="673340" y="4203700"/>
            <a:ext cx="4841875" cy="609600"/>
          </a:xfrm>
        </p:spPr>
        <p:txBody>
          <a:bodyPr lIns="0" tIns="0" rIns="0" bIns="0" anchor="b">
            <a:normAutofit/>
          </a:bodyPr>
          <a:lstStyle>
            <a:lvl1pPr marL="0" indent="0">
              <a:buNone/>
              <a:defRPr sz="1800" cap="all" baseline="0">
                <a:solidFill>
                  <a:srgbClr val="FFFFFF"/>
                </a:solidFill>
              </a:defRPr>
            </a:lvl1pPr>
          </a:lstStyle>
          <a:p>
            <a:pPr lvl="0"/>
            <a:r>
              <a:rPr lang="en-US" dirty="0"/>
              <a:t>Insert Presenter Name</a:t>
            </a:r>
          </a:p>
        </p:txBody>
      </p:sp>
      <p:sp>
        <p:nvSpPr>
          <p:cNvPr id="11" name="Text Placeholder 18"/>
          <p:cNvSpPr>
            <a:spLocks noGrp="1"/>
          </p:cNvSpPr>
          <p:nvPr>
            <p:ph type="body" sz="quarter" idx="11" hasCustomPrompt="1"/>
          </p:nvPr>
        </p:nvSpPr>
        <p:spPr>
          <a:xfrm>
            <a:off x="673340" y="5715000"/>
            <a:ext cx="4841875" cy="545378"/>
          </a:xfrm>
        </p:spPr>
        <p:txBody>
          <a:bodyPr lIns="0" tIns="0" rIns="0" bIns="0">
            <a:normAutofit/>
          </a:bodyPr>
          <a:lstStyle>
            <a:lvl1pPr marL="0" indent="0">
              <a:buNone/>
              <a:defRPr sz="1800" cap="all" baseline="0">
                <a:solidFill>
                  <a:srgbClr val="FFFFFF"/>
                </a:solidFill>
              </a:defRPr>
            </a:lvl1pPr>
          </a:lstStyle>
          <a:p>
            <a:pPr lvl="0"/>
            <a:r>
              <a:rPr lang="en-US" dirty="0"/>
              <a:t>Insert Date</a:t>
            </a:r>
          </a:p>
        </p:txBody>
      </p:sp>
      <p:sp>
        <p:nvSpPr>
          <p:cNvPr id="13" name="Text Placeholder 18"/>
          <p:cNvSpPr>
            <a:spLocks noGrp="1"/>
          </p:cNvSpPr>
          <p:nvPr>
            <p:ph type="body" sz="quarter" idx="12" hasCustomPrompt="1"/>
          </p:nvPr>
        </p:nvSpPr>
        <p:spPr>
          <a:xfrm>
            <a:off x="673100" y="2959100"/>
            <a:ext cx="4841875" cy="1041400"/>
          </a:xfrm>
          <a:ln>
            <a:noFill/>
          </a:ln>
        </p:spPr>
        <p:txBody>
          <a:bodyPr lIns="0" tIns="0" rIns="0" bIns="0">
            <a:normAutofit/>
          </a:bodyPr>
          <a:lstStyle>
            <a:lvl1pPr marL="0" indent="0">
              <a:buNone/>
              <a:defRPr sz="2200" cap="all" baseline="0">
                <a:solidFill>
                  <a:srgbClr val="0093D2"/>
                </a:solidFill>
              </a:defRPr>
            </a:lvl1pPr>
          </a:lstStyle>
          <a:p>
            <a:pPr lvl="0"/>
            <a:r>
              <a:rPr lang="en-US" sz="2200" dirty="0">
                <a:solidFill>
                  <a:srgbClr val="0D88C8"/>
                </a:solidFill>
              </a:rPr>
              <a:t>INSERT PRESENTATION</a:t>
            </a:r>
            <a:r>
              <a:rPr lang="en-US" sz="2200" baseline="0" dirty="0">
                <a:solidFill>
                  <a:srgbClr val="0D88C8"/>
                </a:solidFill>
              </a:rPr>
              <a:t> </a:t>
            </a:r>
            <a:r>
              <a:rPr lang="en-US" sz="2200" dirty="0">
                <a:solidFill>
                  <a:srgbClr val="0D88C8"/>
                </a:solidFill>
              </a:rPr>
              <a:t>SUBTITLE HERE</a:t>
            </a:r>
            <a:endParaRPr lang="en-US" dirty="0"/>
          </a:p>
        </p:txBody>
      </p:sp>
      <p:sp>
        <p:nvSpPr>
          <p:cNvPr id="15" name="Text Placeholder 18"/>
          <p:cNvSpPr>
            <a:spLocks noGrp="1"/>
          </p:cNvSpPr>
          <p:nvPr>
            <p:ph type="body" sz="quarter" idx="13" hasCustomPrompt="1"/>
          </p:nvPr>
        </p:nvSpPr>
        <p:spPr>
          <a:xfrm>
            <a:off x="673340" y="4864100"/>
            <a:ext cx="4841875" cy="596900"/>
          </a:xfrm>
        </p:spPr>
        <p:txBody>
          <a:bodyPr lIns="0" tIns="0" rIns="0" bIns="0" anchor="t">
            <a:normAutofit/>
          </a:bodyPr>
          <a:lstStyle>
            <a:lvl1pPr marL="0" marR="0" indent="0" algn="l" defTabSz="609493" rtl="0" eaLnBrk="1" fontAlgn="auto" latinLnBrk="0" hangingPunct="1">
              <a:lnSpc>
                <a:spcPct val="100000"/>
              </a:lnSpc>
              <a:spcBef>
                <a:spcPct val="20000"/>
              </a:spcBef>
              <a:spcAft>
                <a:spcPts val="0"/>
              </a:spcAft>
              <a:buClr>
                <a:schemeClr val="accent1"/>
              </a:buClr>
              <a:buSzTx/>
              <a:buFont typeface="Arial"/>
              <a:buNone/>
              <a:tabLst/>
              <a:defRPr sz="1800" cap="all" baseline="0">
                <a:solidFill>
                  <a:srgbClr val="FFFFFF"/>
                </a:solidFill>
              </a:defRPr>
            </a:lvl1pPr>
          </a:lstStyle>
          <a:p>
            <a:pPr lvl="0"/>
            <a:r>
              <a:rPr lang="en-US" dirty="0"/>
              <a:t>Insert Affiliation</a:t>
            </a:r>
          </a:p>
          <a:p>
            <a:pPr marL="0" marR="0" lvl="0" indent="0" algn="l" defTabSz="609493" rtl="0" eaLnBrk="1" fontAlgn="auto" latinLnBrk="0" hangingPunct="1">
              <a:lnSpc>
                <a:spcPct val="100000"/>
              </a:lnSpc>
              <a:spcBef>
                <a:spcPct val="20000"/>
              </a:spcBef>
              <a:spcAft>
                <a:spcPts val="0"/>
              </a:spcAft>
              <a:buClr>
                <a:schemeClr val="accent1"/>
              </a:buClr>
              <a:buSzTx/>
              <a:buFont typeface="Arial"/>
              <a:buNone/>
              <a:tabLst/>
              <a:defRPr/>
            </a:pPr>
            <a:endParaRPr lang="en-US" dirty="0"/>
          </a:p>
        </p:txBody>
      </p:sp>
      <p:pic>
        <p:nvPicPr>
          <p:cNvPr id="9" name="Picture 8" descr="A close-up of a logo&#10;&#10;Description automatically generated">
            <a:extLst>
              <a:ext uri="{FF2B5EF4-FFF2-40B4-BE49-F238E27FC236}">
                <a16:creationId xmlns:a16="http://schemas.microsoft.com/office/drawing/2014/main" id="{7B51A99C-0332-0C71-2825-A33CE0364E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962615" y="458354"/>
            <a:ext cx="4579018" cy="1542670"/>
          </a:xfrm>
          <a:prstGeom prst="rect">
            <a:avLst/>
          </a:prstGeom>
        </p:spPr>
      </p:pic>
      <p:pic>
        <p:nvPicPr>
          <p:cNvPr id="16" name="Picture 15">
            <a:extLst>
              <a:ext uri="{FF2B5EF4-FFF2-40B4-BE49-F238E27FC236}">
                <a16:creationId xmlns:a16="http://schemas.microsoft.com/office/drawing/2014/main" id="{E5C0972C-E4DA-94C9-2D26-6A78207EB8B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52001" y="2102651"/>
            <a:ext cx="4242816" cy="210286"/>
          </a:xfrm>
          <a:prstGeom prst="rect">
            <a:avLst/>
          </a:prstGeom>
        </p:spPr>
      </p:pic>
    </p:spTree>
    <p:extLst>
      <p:ext uri="{BB962C8B-B14F-4D97-AF65-F5344CB8AC3E}">
        <p14:creationId xmlns:p14="http://schemas.microsoft.com/office/powerpoint/2010/main" val="8267721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hank You">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AE030AB-FC45-4CC9-946C-6BF9F76E5545}"/>
              </a:ext>
            </a:extLst>
          </p:cNvPr>
          <p:cNvSpPr>
            <a:spLocks noGrp="1"/>
          </p:cNvSpPr>
          <p:nvPr>
            <p:ph type="title" hasCustomPrompt="1"/>
          </p:nvPr>
        </p:nvSpPr>
        <p:spPr>
          <a:xfrm>
            <a:off x="837982" y="995570"/>
            <a:ext cx="10512862" cy="1325563"/>
          </a:xfrm>
          <a:prstGeom prst="rect">
            <a:avLst/>
          </a:prstGeom>
        </p:spPr>
        <p:txBody>
          <a:bodyPr/>
          <a:lstStyle>
            <a:lvl1pPr algn="ctr">
              <a:defRPr/>
            </a:lvl1pPr>
          </a:lstStyle>
          <a:p>
            <a:r>
              <a:rPr lang="en-US" dirty="0"/>
              <a:t>Include your thanks</a:t>
            </a:r>
          </a:p>
        </p:txBody>
      </p:sp>
      <p:sp>
        <p:nvSpPr>
          <p:cNvPr id="17" name="Content Placeholder 2">
            <a:extLst>
              <a:ext uri="{FF2B5EF4-FFF2-40B4-BE49-F238E27FC236}">
                <a16:creationId xmlns:a16="http://schemas.microsoft.com/office/drawing/2014/main" id="{2443AECC-CE9E-4C15-A078-67734469CDA5}"/>
              </a:ext>
            </a:extLst>
          </p:cNvPr>
          <p:cNvSpPr>
            <a:spLocks noGrp="1"/>
          </p:cNvSpPr>
          <p:nvPr>
            <p:ph idx="1" hasCustomPrompt="1"/>
          </p:nvPr>
        </p:nvSpPr>
        <p:spPr>
          <a:xfrm>
            <a:off x="837982" y="2456069"/>
            <a:ext cx="10512862" cy="1515238"/>
          </a:xfrm>
          <a:prstGeom prst="rect">
            <a:avLst/>
          </a:prstGeom>
        </p:spPr>
        <p:txBody>
          <a:bodyPr/>
          <a:lstStyle>
            <a:lvl1pPr marL="0" indent="0" algn="ctr">
              <a:buNone/>
              <a:defRPr sz="3199"/>
            </a:lvl1pPr>
            <a:lvl2pPr>
              <a:defRPr/>
            </a:lvl2pPr>
            <a:lvl3pPr>
              <a:defRPr/>
            </a:lvl3pPr>
          </a:lstStyle>
          <a:p>
            <a:pPr lvl="0"/>
            <a:r>
              <a:rPr lang="en-US" dirty="0"/>
              <a:t>Author, Company, Contact details</a:t>
            </a:r>
          </a:p>
        </p:txBody>
      </p:sp>
      <p:sp>
        <p:nvSpPr>
          <p:cNvPr id="19" name="Content Placeholder 2">
            <a:extLst>
              <a:ext uri="{FF2B5EF4-FFF2-40B4-BE49-F238E27FC236}">
                <a16:creationId xmlns:a16="http://schemas.microsoft.com/office/drawing/2014/main" id="{8571621B-7578-433D-9DEA-1683C37C87D9}"/>
              </a:ext>
            </a:extLst>
          </p:cNvPr>
          <p:cNvSpPr>
            <a:spLocks noGrp="1"/>
          </p:cNvSpPr>
          <p:nvPr>
            <p:ph idx="10" hasCustomPrompt="1"/>
          </p:nvPr>
        </p:nvSpPr>
        <p:spPr>
          <a:xfrm>
            <a:off x="3674951" y="4106244"/>
            <a:ext cx="4838924" cy="2080800"/>
          </a:xfrm>
          <a:prstGeom prst="rect">
            <a:avLst/>
          </a:prstGeom>
        </p:spPr>
        <p:txBody>
          <a:bodyPr/>
          <a:lstStyle>
            <a:lvl1pPr marL="0" indent="0" algn="ctr">
              <a:buNone/>
              <a:defRPr sz="3199"/>
            </a:lvl1pPr>
            <a:lvl2pPr>
              <a:defRPr/>
            </a:lvl2pPr>
            <a:lvl3pPr>
              <a:defRPr/>
            </a:lvl3pPr>
          </a:lstStyle>
          <a:p>
            <a:pPr lvl="0"/>
            <a:r>
              <a:rPr lang="en-US" dirty="0"/>
              <a:t>This is your second allowed company logo insertion</a:t>
            </a:r>
          </a:p>
        </p:txBody>
      </p:sp>
    </p:spTree>
    <p:extLst>
      <p:ext uri="{BB962C8B-B14F-4D97-AF65-F5344CB8AC3E}">
        <p14:creationId xmlns:p14="http://schemas.microsoft.com/office/powerpoint/2010/main" val="395160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93D2"/>
                </a:solidFill>
              </a:defRPr>
            </a:lvl1pPr>
          </a:lstStyle>
          <a:p>
            <a:r>
              <a:rPr lang="en-US" dirty="0"/>
              <a:t>Click To Edit Master Title Style</a:t>
            </a:r>
          </a:p>
        </p:txBody>
      </p:sp>
      <p:sp>
        <p:nvSpPr>
          <p:cNvPr id="3" name="Content Placeholder 2"/>
          <p:cNvSpPr>
            <a:spLocks noGrp="1"/>
          </p:cNvSpPr>
          <p:nvPr>
            <p:ph idx="1" hasCustomPrompt="1"/>
          </p:nvPr>
        </p:nvSpPr>
        <p:spPr>
          <a:xfrm>
            <a:off x="609442" y="1600201"/>
            <a:ext cx="9027936" cy="4525963"/>
          </a:xfrm>
        </p:spPr>
        <p:txBody>
          <a:bodyPr/>
          <a:lstStyle>
            <a:lvl1pPr>
              <a:buClr>
                <a:srgbClr val="0093D2"/>
              </a:buClr>
              <a:defRPr/>
            </a:lvl1pPr>
            <a:lvl2pPr>
              <a:buClr>
                <a:srgbClr val="0093D2"/>
              </a:buClr>
              <a:defRPr/>
            </a:lvl2pPr>
            <a:lvl3pPr>
              <a:buClr>
                <a:srgbClr val="0093D2"/>
              </a:buClr>
              <a:defRPr/>
            </a:lvl3pPr>
            <a:lvl4pPr>
              <a:buClr>
                <a:srgbClr val="0093D2"/>
              </a:buClr>
              <a:defRPr/>
            </a:lvl4pPr>
            <a:lvl5pPr>
              <a:buClr>
                <a:srgbClr val="0093D2"/>
              </a:buClr>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0"/>
          </p:nvPr>
        </p:nvSpPr>
        <p:spPr/>
        <p:txBody>
          <a:bodyPr/>
          <a:lstStyle/>
          <a:p>
            <a:fld id="{7D05C03C-279D-1145-AE8B-F529976953CD}" type="slidenum">
              <a:rPr lang="en-US" smtClean="0"/>
              <a:pPr/>
              <a:t>‹#›</a:t>
            </a:fld>
            <a:endParaRPr lang="en-US" dirty="0"/>
          </a:p>
        </p:txBody>
      </p:sp>
    </p:spTree>
    <p:extLst>
      <p:ext uri="{BB962C8B-B14F-4D97-AF65-F5344CB8AC3E}">
        <p14:creationId xmlns:p14="http://schemas.microsoft.com/office/powerpoint/2010/main" val="166476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74639"/>
            <a:ext cx="9088120" cy="1143000"/>
          </a:xfrm>
        </p:spPr>
        <p:txBody>
          <a:bodyPr/>
          <a:lstStyle>
            <a:lvl1pPr>
              <a:defRPr>
                <a:solidFill>
                  <a:srgbClr val="0093D2"/>
                </a:solidFill>
              </a:defRPr>
            </a:lvl1pPr>
          </a:lstStyle>
          <a:p>
            <a:r>
              <a:rPr lang="en-US" dirty="0"/>
              <a:t>Click To Edit Master Title Style</a:t>
            </a:r>
          </a:p>
        </p:txBody>
      </p:sp>
      <p:sp>
        <p:nvSpPr>
          <p:cNvPr id="3" name="Content Placeholder 2"/>
          <p:cNvSpPr>
            <a:spLocks noGrp="1"/>
          </p:cNvSpPr>
          <p:nvPr>
            <p:ph sz="half" idx="1" hasCustomPrompt="1"/>
          </p:nvPr>
        </p:nvSpPr>
        <p:spPr>
          <a:xfrm>
            <a:off x="609441" y="1570039"/>
            <a:ext cx="4389120" cy="3394075"/>
          </a:xfrm>
        </p:spPr>
        <p:txBody>
          <a:bodyPr/>
          <a:lstStyle>
            <a:lvl1pPr>
              <a:defRPr sz="2800"/>
            </a:lvl1pPr>
            <a:lvl2pPr>
              <a:defRPr sz="2400"/>
            </a:lvl2pPr>
            <a:lvl3pPr>
              <a:defRPr sz="20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308441" y="1570039"/>
            <a:ext cx="4389120" cy="3394075"/>
          </a:xfrm>
        </p:spPr>
        <p:txBody>
          <a:bodyPr/>
          <a:lstStyle>
            <a:lvl1pPr>
              <a:defRPr sz="2800"/>
            </a:lvl1pPr>
            <a:lvl2pPr>
              <a:defRPr sz="2200"/>
            </a:lvl2pPr>
            <a:lvl3pPr>
              <a:defRPr sz="18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7D05C03C-279D-1145-AE8B-F529976953CD}" type="slidenum">
              <a:rPr lang="en-US" smtClean="0"/>
              <a:pPr/>
              <a:t>‹#›</a:t>
            </a:fld>
            <a:endParaRPr lang="en-US" dirty="0"/>
          </a:p>
        </p:txBody>
      </p:sp>
    </p:spTree>
    <p:extLst>
      <p:ext uri="{BB962C8B-B14F-4D97-AF65-F5344CB8AC3E}">
        <p14:creationId xmlns:p14="http://schemas.microsoft.com/office/powerpoint/2010/main" val="68014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74639"/>
            <a:ext cx="10969943" cy="1143000"/>
          </a:xfrm>
        </p:spPr>
        <p:txBody>
          <a:bodyPr/>
          <a:lstStyle>
            <a:lvl1pPr>
              <a:defRPr>
                <a:solidFill>
                  <a:srgbClr val="0093D2"/>
                </a:solidFill>
              </a:defRPr>
            </a:lvl1pPr>
          </a:lstStyle>
          <a:p>
            <a:r>
              <a:rPr lang="en-US" dirty="0"/>
              <a:t>Click To Edit Master Title Style</a:t>
            </a:r>
          </a:p>
        </p:txBody>
      </p:sp>
      <p:sp>
        <p:nvSpPr>
          <p:cNvPr id="3" name="Text Placeholder 2"/>
          <p:cNvSpPr>
            <a:spLocks noGrp="1"/>
          </p:cNvSpPr>
          <p:nvPr>
            <p:ph type="body" idx="1" hasCustomPrompt="1"/>
          </p:nvPr>
        </p:nvSpPr>
        <p:spPr>
          <a:xfrm>
            <a:off x="609441" y="1560513"/>
            <a:ext cx="4370832"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TEXT</a:t>
            </a:r>
          </a:p>
        </p:txBody>
      </p:sp>
      <p:sp>
        <p:nvSpPr>
          <p:cNvPr id="4" name="Content Placeholder 3"/>
          <p:cNvSpPr>
            <a:spLocks noGrp="1"/>
          </p:cNvSpPr>
          <p:nvPr>
            <p:ph sz="half" idx="2" hasCustomPrompt="1"/>
          </p:nvPr>
        </p:nvSpPr>
        <p:spPr>
          <a:xfrm>
            <a:off x="609441" y="2200275"/>
            <a:ext cx="4370832" cy="3951288"/>
          </a:xfrm>
        </p:spPr>
        <p:txBody>
          <a:bodyPr/>
          <a:lstStyle>
            <a:lvl1pPr>
              <a:defRPr sz="2800"/>
            </a:lvl1pPr>
            <a:lvl2pPr>
              <a:defRPr sz="2400"/>
            </a:lvl2pPr>
            <a:lvl3pPr>
              <a:defRPr sz="2400"/>
            </a:lvl3pPr>
            <a:lvl4pPr>
              <a:defRPr sz="1600"/>
            </a:lvl4pPr>
            <a:lvl5pPr>
              <a:defRPr sz="1600"/>
            </a:lvl5pPr>
            <a:lvl6pPr>
              <a:defRPr sz="2100"/>
            </a:lvl6pPr>
            <a:lvl7pPr>
              <a:defRPr sz="2100"/>
            </a:lvl7pPr>
            <a:lvl8pPr>
              <a:defRPr sz="2100"/>
            </a:lvl8pPr>
            <a:lvl9pPr>
              <a:defRPr sz="2100"/>
            </a:lvl9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5302597" y="1560514"/>
            <a:ext cx="438912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TEXT</a:t>
            </a:r>
          </a:p>
        </p:txBody>
      </p:sp>
      <p:sp>
        <p:nvSpPr>
          <p:cNvPr id="6" name="Content Placeholder 5"/>
          <p:cNvSpPr>
            <a:spLocks noGrp="1"/>
          </p:cNvSpPr>
          <p:nvPr>
            <p:ph sz="quarter" idx="4" hasCustomPrompt="1"/>
          </p:nvPr>
        </p:nvSpPr>
        <p:spPr>
          <a:xfrm>
            <a:off x="5302597" y="2200276"/>
            <a:ext cx="4389120" cy="3951288"/>
          </a:xfrm>
        </p:spPr>
        <p:txBody>
          <a:bodyPr/>
          <a:lstStyle>
            <a:lvl1pPr>
              <a:buClr>
                <a:srgbClr val="0093D2"/>
              </a:buClr>
              <a:defRPr sz="2800"/>
            </a:lvl1pPr>
            <a:lvl2pPr>
              <a:buClr>
                <a:srgbClr val="0093D2"/>
              </a:buClr>
              <a:defRPr sz="2400"/>
            </a:lvl2pPr>
            <a:lvl3pPr>
              <a:buClr>
                <a:srgbClr val="0093D2"/>
              </a:buClr>
              <a:defRPr sz="2000"/>
            </a:lvl3pPr>
            <a:lvl4pPr>
              <a:buClr>
                <a:srgbClr val="0093D2"/>
              </a:buClr>
              <a:defRPr sz="1600"/>
            </a:lvl4pPr>
            <a:lvl5pPr>
              <a:buClr>
                <a:srgbClr val="0093D2"/>
              </a:buClr>
              <a:defRPr sz="1600"/>
            </a:lvl5pPr>
            <a:lvl6pPr>
              <a:defRPr sz="2100"/>
            </a:lvl6pPr>
            <a:lvl7pPr>
              <a:defRPr sz="2100"/>
            </a:lvl7pPr>
            <a:lvl8pPr>
              <a:defRPr sz="2100"/>
            </a:lvl8pPr>
            <a:lvl9pPr>
              <a:defRPr sz="2100"/>
            </a:lvl9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p>
            <a:fld id="{7D05C03C-279D-1145-AE8B-F529976953CD}" type="slidenum">
              <a:rPr lang="en-US" smtClean="0"/>
              <a:pPr/>
              <a:t>‹#›</a:t>
            </a:fld>
            <a:endParaRPr lang="en-US" dirty="0"/>
          </a:p>
        </p:txBody>
      </p:sp>
    </p:spTree>
    <p:extLst>
      <p:ext uri="{BB962C8B-B14F-4D97-AF65-F5344CB8AC3E}">
        <p14:creationId xmlns:p14="http://schemas.microsoft.com/office/powerpoint/2010/main" val="77592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482600"/>
            <a:ext cx="4010039" cy="1790700"/>
          </a:xfrm>
        </p:spPr>
        <p:txBody>
          <a:bodyPr anchor="t">
            <a:noAutofit/>
          </a:bodyPr>
          <a:lstStyle>
            <a:lvl1pPr algn="l">
              <a:defRPr sz="4000" b="0">
                <a:solidFill>
                  <a:srgbClr val="0093D2"/>
                </a:solidFill>
              </a:defRPr>
            </a:lvl1pPr>
          </a:lstStyle>
          <a:p>
            <a:r>
              <a:rPr lang="en-US" dirty="0"/>
              <a:t>Click To Edit Master Title</a:t>
            </a:r>
          </a:p>
        </p:txBody>
      </p:sp>
      <p:sp>
        <p:nvSpPr>
          <p:cNvPr id="3" name="Content Placeholder 2"/>
          <p:cNvSpPr>
            <a:spLocks noGrp="1"/>
          </p:cNvSpPr>
          <p:nvPr>
            <p:ph idx="1" hasCustomPrompt="1"/>
          </p:nvPr>
        </p:nvSpPr>
        <p:spPr>
          <a:xfrm>
            <a:off x="4765492" y="482600"/>
            <a:ext cx="4899208" cy="5643565"/>
          </a:xfrm>
        </p:spPr>
        <p:txBody>
          <a:bodyPr/>
          <a:lstStyle>
            <a:lvl1pPr>
              <a:defRPr sz="2800"/>
            </a:lvl1pPr>
            <a:lvl2pPr>
              <a:defRPr sz="2400"/>
            </a:lvl2pPr>
            <a:lvl3pPr>
              <a:defRPr sz="2000"/>
            </a:lvl3pPr>
            <a:lvl4pPr>
              <a:defRPr sz="1600"/>
            </a:lvl4pPr>
            <a:lvl5pPr>
              <a:defRPr sz="1600"/>
            </a:lvl5pPr>
            <a:lvl6pPr>
              <a:defRPr sz="2700"/>
            </a:lvl6pPr>
            <a:lvl7pPr>
              <a:defRPr sz="2700"/>
            </a:lvl7pPr>
            <a:lvl8pPr>
              <a:defRPr sz="2700"/>
            </a:lvl8pPr>
            <a:lvl9pPr>
              <a:defRPr sz="27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09443" y="2451100"/>
            <a:ext cx="4010039" cy="3675065"/>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dirty="0"/>
              <a:t>Click to edit master text</a:t>
            </a:r>
          </a:p>
        </p:txBody>
      </p:sp>
      <p:sp>
        <p:nvSpPr>
          <p:cNvPr id="6" name="Slide Number Placeholder 5"/>
          <p:cNvSpPr>
            <a:spLocks noGrp="1"/>
          </p:cNvSpPr>
          <p:nvPr>
            <p:ph type="sldNum" sz="quarter" idx="10"/>
          </p:nvPr>
        </p:nvSpPr>
        <p:spPr/>
        <p:txBody>
          <a:bodyPr/>
          <a:lstStyle/>
          <a:p>
            <a:fld id="{7D05C03C-279D-1145-AE8B-F529976953CD}" type="slidenum">
              <a:rPr lang="en-US" smtClean="0"/>
              <a:pPr/>
              <a:t>‹#›</a:t>
            </a:fld>
            <a:endParaRPr lang="en-US" dirty="0"/>
          </a:p>
        </p:txBody>
      </p:sp>
    </p:spTree>
    <p:extLst>
      <p:ext uri="{BB962C8B-B14F-4D97-AF65-F5344CB8AC3E}">
        <p14:creationId xmlns:p14="http://schemas.microsoft.com/office/powerpoint/2010/main" val="33661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0295" y="4800600"/>
            <a:ext cx="7313295" cy="566739"/>
          </a:xfrm>
        </p:spPr>
        <p:txBody>
          <a:bodyPr anchor="b">
            <a:noAutofit/>
          </a:bodyPr>
          <a:lstStyle>
            <a:lvl1pPr algn="l">
              <a:defRPr sz="4000" b="0">
                <a:solidFill>
                  <a:srgbClr val="0093D2"/>
                </a:solidFill>
              </a:defRPr>
            </a:lvl1pPr>
          </a:lstStyle>
          <a:p>
            <a:r>
              <a:rPr lang="en-US" dirty="0"/>
              <a:t>Click To Edit Master Title</a:t>
            </a:r>
          </a:p>
        </p:txBody>
      </p:sp>
      <p:sp>
        <p:nvSpPr>
          <p:cNvPr id="3" name="Picture Placeholder 2"/>
          <p:cNvSpPr>
            <a:spLocks noGrp="1"/>
          </p:cNvSpPr>
          <p:nvPr>
            <p:ph type="pic" idx="1"/>
          </p:nvPr>
        </p:nvSpPr>
        <p:spPr>
          <a:xfrm>
            <a:off x="18302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lang="en-US" dirty="0"/>
          </a:p>
        </p:txBody>
      </p:sp>
      <p:sp>
        <p:nvSpPr>
          <p:cNvPr id="4" name="Text Placeholder 3"/>
          <p:cNvSpPr>
            <a:spLocks noGrp="1"/>
          </p:cNvSpPr>
          <p:nvPr>
            <p:ph type="body" sz="half" idx="2" hasCustomPrompt="1"/>
          </p:nvPr>
        </p:nvSpPr>
        <p:spPr>
          <a:xfrm>
            <a:off x="18302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dirty="0"/>
              <a:t>Click to edit master text</a:t>
            </a:r>
          </a:p>
        </p:txBody>
      </p:sp>
      <p:sp>
        <p:nvSpPr>
          <p:cNvPr id="5" name="Slide Number Placeholder 4"/>
          <p:cNvSpPr>
            <a:spLocks noGrp="1"/>
          </p:cNvSpPr>
          <p:nvPr>
            <p:ph type="sldNum" sz="quarter" idx="10"/>
          </p:nvPr>
        </p:nvSpPr>
        <p:spPr/>
        <p:txBody>
          <a:bodyPr/>
          <a:lstStyle/>
          <a:p>
            <a:fld id="{7D05C03C-279D-1145-AE8B-F529976953CD}" type="slidenum">
              <a:rPr lang="en-US" smtClean="0"/>
              <a:pPr/>
              <a:t>‹#›</a:t>
            </a:fld>
            <a:endParaRPr lang="en-US" dirty="0"/>
          </a:p>
        </p:txBody>
      </p:sp>
    </p:spTree>
    <p:extLst>
      <p:ext uri="{BB962C8B-B14F-4D97-AF65-F5344CB8AC3E}">
        <p14:creationId xmlns:p14="http://schemas.microsoft.com/office/powerpoint/2010/main" val="251386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r>
              <a:rPr lang="en-US"/>
              <a:t>Click to edit Master title style</a:t>
            </a:r>
            <a:endParaRPr/>
          </a:p>
        </p:txBody>
      </p:sp>
      <p:sp>
        <p:nvSpPr>
          <p:cNvPr id="59" name="Shape 59"/>
          <p:cNvSpPr>
            <a:spLocks noGrp="1"/>
          </p:cNvSpPr>
          <p:nvPr>
            <p:ph type="sldNum" sz="quarter" idx="2"/>
          </p:nvPr>
        </p:nvSpPr>
        <p:spPr>
          <a:prstGeom prst="rect">
            <a:avLst/>
          </a:prstGeom>
        </p:spPr>
        <p:txBody>
          <a:bodyPr/>
          <a:lstStyle/>
          <a:p>
            <a:endParaRPr dirty="0"/>
          </a:p>
        </p:txBody>
      </p:sp>
    </p:spTree>
    <p:extLst>
      <p:ext uri="{BB962C8B-B14F-4D97-AF65-F5344CB8AC3E}">
        <p14:creationId xmlns:p14="http://schemas.microsoft.com/office/powerpoint/2010/main" val="30080345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BB596-5451-4E43-A774-80A751BE58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9DB06050-AE7F-E242-97DC-DE3BC4D88F8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5788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6824952" y="643157"/>
            <a:ext cx="5363873" cy="1325563"/>
          </a:xfrm>
          <a:prstGeom prst="rect">
            <a:avLst/>
          </a:prstGeom>
        </p:spPr>
        <p:txBody>
          <a:bodyPr/>
          <a:lstStyle>
            <a:lvl1pPr>
              <a:defRPr sz="3200"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11" name="Content Placeholder 2"/>
          <p:cNvSpPr>
            <a:spLocks noGrp="1"/>
          </p:cNvSpPr>
          <p:nvPr>
            <p:ph idx="10"/>
          </p:nvPr>
        </p:nvSpPr>
        <p:spPr>
          <a:xfrm>
            <a:off x="391783" y="1654401"/>
            <a:ext cx="10969943" cy="4525963"/>
          </a:xfrm>
          <a:prstGeom prst="rect">
            <a:avLst/>
          </a:prstGeom>
        </p:spPr>
        <p:txBody>
          <a:bodyPr/>
          <a:lstStyle>
            <a:lvl1pPr>
              <a:defRPr>
                <a:solidFill>
                  <a:schemeClr val="tx1"/>
                </a:solidFill>
              </a:defRPr>
            </a:lvl1pPr>
            <a:lvl2pPr marL="685800" indent="-228600">
              <a:buFontTx/>
              <a:buBlip>
                <a:blip r:embed="rId2"/>
              </a:buBlip>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1">
            <a:extLst>
              <a:ext uri="{FF2B5EF4-FFF2-40B4-BE49-F238E27FC236}">
                <a16:creationId xmlns:a16="http://schemas.microsoft.com/office/drawing/2014/main" id="{33B1F526-FF0A-4044-99CF-BFF540CE8DB0}"/>
              </a:ext>
            </a:extLst>
          </p:cNvPr>
          <p:cNvSpPr>
            <a:spLocks noGrp="1"/>
          </p:cNvSpPr>
          <p:nvPr>
            <p:ph type="sldNum" sz="quarter" idx="11"/>
          </p:nvPr>
        </p:nvSpPr>
        <p:spPr>
          <a:xfrm>
            <a:off x="8976562" y="6007101"/>
            <a:ext cx="2844059" cy="365125"/>
          </a:xfrm>
        </p:spPr>
        <p:txBody>
          <a:bodyPr/>
          <a:lstStyle>
            <a:lvl1pPr>
              <a:defRPr/>
            </a:lvl1pPr>
          </a:lstStyle>
          <a:p>
            <a:fld id="{24DDBAE6-003D-5C43-8CE9-901CB3F80FBA}" type="slidenum">
              <a:rPr lang="en-US" altLang="en-US"/>
              <a:pPr/>
              <a:t>‹#›</a:t>
            </a:fld>
            <a:endParaRPr lang="en-US" altLang="en-US"/>
          </a:p>
        </p:txBody>
      </p:sp>
    </p:spTree>
    <p:extLst>
      <p:ext uri="{BB962C8B-B14F-4D97-AF65-F5344CB8AC3E}">
        <p14:creationId xmlns:p14="http://schemas.microsoft.com/office/powerpoint/2010/main" val="12353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8902859" cy="1143000"/>
          </a:xfrm>
          <a:prstGeom prst="rect">
            <a:avLst/>
          </a:prstGeom>
        </p:spPr>
        <p:txBody>
          <a:bodyPr vert="horz" lIns="121899" tIns="60949" rIns="121899" bIns="6094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441" y="1600201"/>
            <a:ext cx="8902859" cy="4525963"/>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userDrawn="1"/>
        </p:nvSpPr>
        <p:spPr>
          <a:xfrm>
            <a:off x="8408020" y="6308726"/>
            <a:ext cx="3790076" cy="558418"/>
          </a:xfrm>
          <a:prstGeom prst="rect">
            <a:avLst/>
          </a:prstGeom>
          <a:solidFill>
            <a:srgbClr val="1F18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DBB"/>
              </a:solidFill>
            </a:endParaRPr>
          </a:p>
        </p:txBody>
      </p:sp>
      <p:sp>
        <p:nvSpPr>
          <p:cNvPr id="10" name="Slide Number Placeholder 5"/>
          <p:cNvSpPr txBox="1">
            <a:spLocks/>
          </p:cNvSpPr>
          <p:nvPr userDrawn="1"/>
        </p:nvSpPr>
        <p:spPr>
          <a:xfrm>
            <a:off x="8587691" y="6435726"/>
            <a:ext cx="2844059" cy="365125"/>
          </a:xfrm>
          <a:prstGeom prst="rect">
            <a:avLst/>
          </a:prstGeom>
        </p:spPr>
        <p:txBody>
          <a:bodyPr/>
          <a:lstStyle>
            <a:defPPr>
              <a:defRPr lang="en-US"/>
            </a:defPPr>
            <a:lvl1pPr marL="0" algn="l" defTabSz="609493" rtl="0" eaLnBrk="1" latinLnBrk="0" hangingPunct="1">
              <a:defRPr sz="1400" kern="1200">
                <a:solidFill>
                  <a:schemeClr val="tx1"/>
                </a:solidFill>
                <a:latin typeface="Calibri"/>
                <a:ea typeface="+mn-ea"/>
                <a:cs typeface="Calibri"/>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dirty="0">
                <a:solidFill>
                  <a:schemeClr val="bg2"/>
                </a:solidFill>
              </a:rPr>
              <a:t>2024 WATEREUSE SYMPOSIUM</a:t>
            </a:r>
          </a:p>
        </p:txBody>
      </p:sp>
      <p:sp>
        <p:nvSpPr>
          <p:cNvPr id="4" name="Slide Number Placeholder 3"/>
          <p:cNvSpPr>
            <a:spLocks noGrp="1"/>
          </p:cNvSpPr>
          <p:nvPr>
            <p:ph type="sldNum" sz="quarter" idx="4"/>
          </p:nvPr>
        </p:nvSpPr>
        <p:spPr>
          <a:xfrm>
            <a:off x="8736013" y="6407152"/>
            <a:ext cx="2843212" cy="365125"/>
          </a:xfrm>
          <a:prstGeom prst="rect">
            <a:avLst/>
          </a:prstGeom>
        </p:spPr>
        <p:txBody>
          <a:bodyPr vert="horz" lIns="91440" tIns="45720" rIns="91440" bIns="45720" rtlCol="0" anchor="ctr"/>
          <a:lstStyle>
            <a:lvl1pPr algn="r">
              <a:defRPr sz="1200">
                <a:solidFill>
                  <a:schemeClr val="bg2"/>
                </a:solidFill>
              </a:defRPr>
            </a:lvl1pPr>
          </a:lstStyle>
          <a:p>
            <a:fld id="{7D05C03C-279D-1145-AE8B-F529976953CD}" type="slidenum">
              <a:rPr lang="en-US" smtClean="0"/>
              <a:pPr/>
              <a:t>‹#›</a:t>
            </a:fld>
            <a:endParaRPr lang="en-US" dirty="0"/>
          </a:p>
        </p:txBody>
      </p:sp>
      <p:pic>
        <p:nvPicPr>
          <p:cNvPr id="9" name="Picture 8">
            <a:extLst>
              <a:ext uri="{FF2B5EF4-FFF2-40B4-BE49-F238E27FC236}">
                <a16:creationId xmlns:a16="http://schemas.microsoft.com/office/drawing/2014/main" id="{0CFE28F5-4CF8-E7EF-D2F5-DEA7929E9825}"/>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0" y="6308726"/>
            <a:ext cx="8408020" cy="560197"/>
          </a:xfrm>
          <a:prstGeom prst="rect">
            <a:avLst/>
          </a:prstGeom>
        </p:spPr>
      </p:pic>
    </p:spTree>
    <p:extLst>
      <p:ext uri="{BB962C8B-B14F-4D97-AF65-F5344CB8AC3E}">
        <p14:creationId xmlns:p14="http://schemas.microsoft.com/office/powerpoint/2010/main" val="3963368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8" r:id="rId7"/>
    <p:sldLayoutId id="2147483659" r:id="rId8"/>
    <p:sldLayoutId id="2147483662" r:id="rId9"/>
    <p:sldLayoutId id="2147483663" r:id="rId10"/>
  </p:sldLayoutIdLst>
  <p:hf hdr="0" ftr="0" dt="0"/>
  <p:txStyles>
    <p:titleStyle>
      <a:lvl1pPr algn="l" defTabSz="609493" rtl="0" eaLnBrk="1" latinLnBrk="0" hangingPunct="1">
        <a:spcBef>
          <a:spcPct val="0"/>
        </a:spcBef>
        <a:buNone/>
        <a:defRPr sz="4000" kern="1200">
          <a:solidFill>
            <a:srgbClr val="0093D2"/>
          </a:solidFill>
          <a:latin typeface="Calibri"/>
          <a:ea typeface="+mj-ea"/>
          <a:cs typeface="Calibri"/>
        </a:defRPr>
      </a:lvl1pPr>
    </p:titleStyle>
    <p:bodyStyle>
      <a:lvl1pPr marL="457120" indent="-457120" algn="l" defTabSz="609493" rtl="0" eaLnBrk="1" latinLnBrk="0" hangingPunct="1">
        <a:spcBef>
          <a:spcPct val="20000"/>
        </a:spcBef>
        <a:buClr>
          <a:srgbClr val="0093D2"/>
        </a:buClr>
        <a:buFont typeface="Arial"/>
        <a:buChar char="•"/>
        <a:defRPr sz="2800" kern="1200">
          <a:solidFill>
            <a:srgbClr val="000000"/>
          </a:solidFill>
          <a:latin typeface="Calibri"/>
          <a:ea typeface="+mn-ea"/>
          <a:cs typeface="Calibri"/>
        </a:defRPr>
      </a:lvl1pPr>
      <a:lvl2pPr marL="990427" indent="-380933" algn="l" defTabSz="609493" rtl="0" eaLnBrk="1" latinLnBrk="0" hangingPunct="1">
        <a:spcBef>
          <a:spcPct val="20000"/>
        </a:spcBef>
        <a:buClr>
          <a:srgbClr val="0093D2"/>
        </a:buClr>
        <a:buFont typeface="Arial"/>
        <a:buChar char="•"/>
        <a:defRPr sz="2400" kern="1200">
          <a:solidFill>
            <a:srgbClr val="000000"/>
          </a:solidFill>
          <a:latin typeface="Calibri"/>
          <a:ea typeface="+mn-ea"/>
          <a:cs typeface="Calibri"/>
        </a:defRPr>
      </a:lvl2pPr>
      <a:lvl3pPr marL="1599920" indent="-380933" algn="l" defTabSz="609493" rtl="0" eaLnBrk="1" latinLnBrk="0" hangingPunct="1">
        <a:spcBef>
          <a:spcPct val="20000"/>
        </a:spcBef>
        <a:buClr>
          <a:srgbClr val="0093D2"/>
        </a:buClr>
        <a:buFont typeface="Arial"/>
        <a:buChar char="•"/>
        <a:defRPr sz="2000" kern="1200">
          <a:solidFill>
            <a:srgbClr val="000000"/>
          </a:solidFill>
          <a:latin typeface="Calibri"/>
          <a:ea typeface="+mn-ea"/>
          <a:cs typeface="Calibri"/>
        </a:defRPr>
      </a:lvl3pPr>
      <a:lvl4pPr marL="2209413" indent="-380933" algn="l" defTabSz="609493" rtl="0" eaLnBrk="1" latinLnBrk="0" hangingPunct="1">
        <a:spcBef>
          <a:spcPct val="20000"/>
        </a:spcBef>
        <a:buClr>
          <a:srgbClr val="0093D2"/>
        </a:buClr>
        <a:buFont typeface="Arial"/>
        <a:buChar char="•"/>
        <a:defRPr sz="1600" kern="1200">
          <a:solidFill>
            <a:srgbClr val="000000"/>
          </a:solidFill>
          <a:latin typeface="Calibri"/>
          <a:ea typeface="+mn-ea"/>
          <a:cs typeface="Calibri"/>
        </a:defRPr>
      </a:lvl4pPr>
      <a:lvl5pPr marL="2818907" indent="-380933" algn="l" defTabSz="609493" rtl="0" eaLnBrk="1" latinLnBrk="0" hangingPunct="1">
        <a:spcBef>
          <a:spcPct val="20000"/>
        </a:spcBef>
        <a:buClr>
          <a:srgbClr val="0093D2"/>
        </a:buClr>
        <a:buFont typeface="Arial"/>
        <a:buChar char="•"/>
        <a:defRPr sz="1600" kern="1200">
          <a:solidFill>
            <a:srgbClr val="000000"/>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mailto:hope.dalton@state.co.us" TargetMode="External"/><Relationship Id="rId2" Type="http://schemas.openxmlformats.org/officeDocument/2006/relationships/hyperlink" Target="mailto:mmhightower@q.com"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file:////var/folders/3m/98by09_j34186w2ch33_lln80000gn/T/com.microsoft.Word/WebArchiveCopyPasteTempFiles/page14image3896288" TargetMode="External"/><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tiff"/></Relationships>
</file>

<file path=ppt/slides/_rels/slide7.xml.rels><?xml version="1.0" encoding="UTF-8" standalone="yes"?>
<Relationships xmlns="http://schemas.openxmlformats.org/package/2006/relationships"><Relationship Id="rId3" Type="http://schemas.openxmlformats.org/officeDocument/2006/relationships/image" Target="file:////var/folders/3m/98by09_j34186w2ch33_lln80000gn/T/com.microsoft.Word/WebArchiveCopyPasteTempFiles/page14image1793536" TargetMode="Externa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862" y="209154"/>
            <a:ext cx="4841635" cy="2247900"/>
          </a:xfrm>
        </p:spPr>
        <p:txBody>
          <a:bodyPr/>
          <a:lstStyle/>
          <a:p>
            <a:r>
              <a:rPr lang="en-US" dirty="0"/>
              <a:t>Permitting Fit-for-Purpose Treatment and Reuse of Produced Water</a:t>
            </a:r>
          </a:p>
        </p:txBody>
      </p:sp>
      <p:sp>
        <p:nvSpPr>
          <p:cNvPr id="3" name="Text Placeholder 2"/>
          <p:cNvSpPr>
            <a:spLocks noGrp="1"/>
          </p:cNvSpPr>
          <p:nvPr>
            <p:ph type="body" sz="quarter" idx="10"/>
          </p:nvPr>
        </p:nvSpPr>
        <p:spPr>
          <a:xfrm>
            <a:off x="672863" y="3821545"/>
            <a:ext cx="4841875" cy="609600"/>
          </a:xfrm>
        </p:spPr>
        <p:txBody>
          <a:bodyPr/>
          <a:lstStyle/>
          <a:p>
            <a:r>
              <a:rPr lang="en-US" dirty="0"/>
              <a:t>Mike Hightower </a:t>
            </a:r>
          </a:p>
          <a:p>
            <a:r>
              <a:rPr lang="en-US" dirty="0"/>
              <a:t>New Mexico Produced Water Consortium</a:t>
            </a:r>
          </a:p>
          <a:p>
            <a:endParaRPr lang="en-US" dirty="0"/>
          </a:p>
        </p:txBody>
      </p:sp>
      <p:sp>
        <p:nvSpPr>
          <p:cNvPr id="4" name="Text Placeholder 3"/>
          <p:cNvSpPr>
            <a:spLocks noGrp="1"/>
          </p:cNvSpPr>
          <p:nvPr>
            <p:ph type="body" sz="quarter" idx="11"/>
          </p:nvPr>
        </p:nvSpPr>
        <p:spPr>
          <a:xfrm>
            <a:off x="2185539" y="6167037"/>
            <a:ext cx="3849501" cy="545378"/>
          </a:xfrm>
        </p:spPr>
        <p:txBody>
          <a:bodyPr/>
          <a:lstStyle/>
          <a:p>
            <a:r>
              <a:rPr lang="en-US" dirty="0"/>
              <a:t>March 12, 2024</a:t>
            </a:r>
          </a:p>
        </p:txBody>
      </p:sp>
      <p:sp>
        <p:nvSpPr>
          <p:cNvPr id="5" name="Text Placeholder 4"/>
          <p:cNvSpPr>
            <a:spLocks noGrp="1"/>
          </p:cNvSpPr>
          <p:nvPr>
            <p:ph type="body" sz="quarter" idx="12"/>
          </p:nvPr>
        </p:nvSpPr>
        <p:spPr>
          <a:xfrm>
            <a:off x="848816" y="2592531"/>
            <a:ext cx="4841875" cy="800100"/>
          </a:xfrm>
        </p:spPr>
        <p:txBody>
          <a:bodyPr/>
          <a:lstStyle/>
          <a:p>
            <a:r>
              <a:rPr lang="en-US" dirty="0"/>
              <a:t>Summary of Current and Emerging State Discharge Regulations </a:t>
            </a:r>
          </a:p>
        </p:txBody>
      </p:sp>
      <p:sp>
        <p:nvSpPr>
          <p:cNvPr id="6" name="Text Placeholder 5"/>
          <p:cNvSpPr>
            <a:spLocks noGrp="1"/>
          </p:cNvSpPr>
          <p:nvPr>
            <p:ph type="body" sz="quarter" idx="13"/>
          </p:nvPr>
        </p:nvSpPr>
        <p:spPr>
          <a:xfrm>
            <a:off x="672623" y="4177723"/>
            <a:ext cx="4841875" cy="596900"/>
          </a:xfrm>
        </p:spPr>
        <p:txBody>
          <a:bodyPr>
            <a:normAutofit lnSpcReduction="10000"/>
          </a:bodyPr>
          <a:lstStyle/>
          <a:p>
            <a:r>
              <a:rPr lang="en-US" dirty="0"/>
              <a:t>Hope Dalton</a:t>
            </a:r>
          </a:p>
          <a:p>
            <a:r>
              <a:rPr lang="en-US" dirty="0"/>
              <a:t>Colorado Produced Water consortium</a:t>
            </a:r>
          </a:p>
        </p:txBody>
      </p:sp>
      <p:sp>
        <p:nvSpPr>
          <p:cNvPr id="7" name="Text Placeholder 5">
            <a:extLst>
              <a:ext uri="{FF2B5EF4-FFF2-40B4-BE49-F238E27FC236}">
                <a16:creationId xmlns:a16="http://schemas.microsoft.com/office/drawing/2014/main" id="{01B74715-0436-2D47-822A-F9747761B53F}"/>
              </a:ext>
            </a:extLst>
          </p:cNvPr>
          <p:cNvSpPr txBox="1">
            <a:spLocks/>
          </p:cNvSpPr>
          <p:nvPr/>
        </p:nvSpPr>
        <p:spPr>
          <a:xfrm>
            <a:off x="672623" y="4832351"/>
            <a:ext cx="4841875" cy="596900"/>
          </a:xfrm>
          <a:prstGeom prst="rect">
            <a:avLst/>
          </a:prstGeom>
        </p:spPr>
        <p:txBody>
          <a:bodyPr vert="horz" lIns="0" tIns="0" rIns="0" bIns="0" rtlCol="0" anchor="t">
            <a:normAutofit lnSpcReduction="10000"/>
          </a:bodyPr>
          <a:lstStyle>
            <a:lvl1pPr marL="0" marR="0" indent="0" algn="l" defTabSz="609493" rtl="0" eaLnBrk="1" fontAlgn="auto" latinLnBrk="0" hangingPunct="1">
              <a:lnSpc>
                <a:spcPct val="100000"/>
              </a:lnSpc>
              <a:spcBef>
                <a:spcPct val="20000"/>
              </a:spcBef>
              <a:spcAft>
                <a:spcPts val="0"/>
              </a:spcAft>
              <a:buClr>
                <a:schemeClr val="accent1"/>
              </a:buClr>
              <a:buSzTx/>
              <a:buFont typeface="Arial"/>
              <a:buNone/>
              <a:tabLst/>
              <a:defRPr sz="1800" kern="1200" cap="all" baseline="0">
                <a:solidFill>
                  <a:srgbClr val="FFFFFF"/>
                </a:solidFill>
                <a:latin typeface="Calibri"/>
                <a:ea typeface="+mn-ea"/>
                <a:cs typeface="Calibri"/>
              </a:defRPr>
            </a:lvl1pPr>
            <a:lvl2pPr marL="990427" indent="-380933" algn="l" defTabSz="609493" rtl="0" eaLnBrk="1" latinLnBrk="0" hangingPunct="1">
              <a:spcBef>
                <a:spcPct val="20000"/>
              </a:spcBef>
              <a:buClr>
                <a:srgbClr val="0093D2"/>
              </a:buClr>
              <a:buFont typeface="Arial"/>
              <a:buChar char="•"/>
              <a:defRPr sz="2400" kern="1200">
                <a:solidFill>
                  <a:srgbClr val="000000"/>
                </a:solidFill>
                <a:latin typeface="Calibri"/>
                <a:ea typeface="+mn-ea"/>
                <a:cs typeface="Calibri"/>
              </a:defRPr>
            </a:lvl2pPr>
            <a:lvl3pPr marL="1599920" indent="-380933" algn="l" defTabSz="609493" rtl="0" eaLnBrk="1" latinLnBrk="0" hangingPunct="1">
              <a:spcBef>
                <a:spcPct val="20000"/>
              </a:spcBef>
              <a:buClr>
                <a:srgbClr val="0093D2"/>
              </a:buClr>
              <a:buFont typeface="Arial"/>
              <a:buChar char="•"/>
              <a:defRPr sz="2000" kern="1200">
                <a:solidFill>
                  <a:srgbClr val="000000"/>
                </a:solidFill>
                <a:latin typeface="Calibri"/>
                <a:ea typeface="+mn-ea"/>
                <a:cs typeface="Calibri"/>
              </a:defRPr>
            </a:lvl3pPr>
            <a:lvl4pPr marL="2209413" indent="-380933" algn="l" defTabSz="609493" rtl="0" eaLnBrk="1" latinLnBrk="0" hangingPunct="1">
              <a:spcBef>
                <a:spcPct val="20000"/>
              </a:spcBef>
              <a:buClr>
                <a:srgbClr val="0093D2"/>
              </a:buClr>
              <a:buFont typeface="Arial"/>
              <a:buChar char="•"/>
              <a:defRPr sz="1600" kern="1200">
                <a:solidFill>
                  <a:srgbClr val="000000"/>
                </a:solidFill>
                <a:latin typeface="Calibri"/>
                <a:ea typeface="+mn-ea"/>
                <a:cs typeface="Calibri"/>
              </a:defRPr>
            </a:lvl4pPr>
            <a:lvl5pPr marL="2818907" indent="-380933" algn="l" defTabSz="609493" rtl="0" eaLnBrk="1" latinLnBrk="0" hangingPunct="1">
              <a:spcBef>
                <a:spcPct val="20000"/>
              </a:spcBef>
              <a:buClr>
                <a:srgbClr val="0093D2"/>
              </a:buClr>
              <a:buFont typeface="Arial"/>
              <a:buChar char="•"/>
              <a:defRPr sz="1600" kern="1200">
                <a:solidFill>
                  <a:srgbClr val="000000"/>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r>
              <a:rPr lang="en-US" dirty="0"/>
              <a:t>Shane Walker</a:t>
            </a:r>
          </a:p>
          <a:p>
            <a:r>
              <a:rPr lang="en-US" dirty="0"/>
              <a:t>Texas Produced Water consortium</a:t>
            </a:r>
          </a:p>
        </p:txBody>
      </p:sp>
      <p:sp>
        <p:nvSpPr>
          <p:cNvPr id="8" name="Text Placeholder 5">
            <a:extLst>
              <a:ext uri="{FF2B5EF4-FFF2-40B4-BE49-F238E27FC236}">
                <a16:creationId xmlns:a16="http://schemas.microsoft.com/office/drawing/2014/main" id="{79E68613-BE0A-A24B-8E25-3DD824D33B38}"/>
              </a:ext>
            </a:extLst>
          </p:cNvPr>
          <p:cNvSpPr txBox="1">
            <a:spLocks/>
          </p:cNvSpPr>
          <p:nvPr/>
        </p:nvSpPr>
        <p:spPr>
          <a:xfrm>
            <a:off x="672622" y="5441620"/>
            <a:ext cx="4841875" cy="596900"/>
          </a:xfrm>
          <a:prstGeom prst="rect">
            <a:avLst/>
          </a:prstGeom>
        </p:spPr>
        <p:txBody>
          <a:bodyPr vert="horz" lIns="0" tIns="0" rIns="0" bIns="0" rtlCol="0" anchor="t">
            <a:normAutofit lnSpcReduction="10000"/>
          </a:bodyPr>
          <a:lstStyle>
            <a:lvl1pPr marL="0" marR="0" indent="0" algn="l" defTabSz="609493" rtl="0" eaLnBrk="1" fontAlgn="auto" latinLnBrk="0" hangingPunct="1">
              <a:lnSpc>
                <a:spcPct val="100000"/>
              </a:lnSpc>
              <a:spcBef>
                <a:spcPct val="20000"/>
              </a:spcBef>
              <a:spcAft>
                <a:spcPts val="0"/>
              </a:spcAft>
              <a:buClr>
                <a:schemeClr val="accent1"/>
              </a:buClr>
              <a:buSzTx/>
              <a:buFont typeface="Arial"/>
              <a:buNone/>
              <a:tabLst/>
              <a:defRPr sz="1800" kern="1200" cap="all" baseline="0">
                <a:solidFill>
                  <a:srgbClr val="FFFFFF"/>
                </a:solidFill>
                <a:latin typeface="Calibri"/>
                <a:ea typeface="+mn-ea"/>
                <a:cs typeface="Calibri"/>
              </a:defRPr>
            </a:lvl1pPr>
            <a:lvl2pPr marL="990427" indent="-380933" algn="l" defTabSz="609493" rtl="0" eaLnBrk="1" latinLnBrk="0" hangingPunct="1">
              <a:spcBef>
                <a:spcPct val="20000"/>
              </a:spcBef>
              <a:buClr>
                <a:srgbClr val="0093D2"/>
              </a:buClr>
              <a:buFont typeface="Arial"/>
              <a:buChar char="•"/>
              <a:defRPr sz="2400" kern="1200">
                <a:solidFill>
                  <a:srgbClr val="000000"/>
                </a:solidFill>
                <a:latin typeface="Calibri"/>
                <a:ea typeface="+mn-ea"/>
                <a:cs typeface="Calibri"/>
              </a:defRPr>
            </a:lvl2pPr>
            <a:lvl3pPr marL="1599920" indent="-380933" algn="l" defTabSz="609493" rtl="0" eaLnBrk="1" latinLnBrk="0" hangingPunct="1">
              <a:spcBef>
                <a:spcPct val="20000"/>
              </a:spcBef>
              <a:buClr>
                <a:srgbClr val="0093D2"/>
              </a:buClr>
              <a:buFont typeface="Arial"/>
              <a:buChar char="•"/>
              <a:defRPr sz="2000" kern="1200">
                <a:solidFill>
                  <a:srgbClr val="000000"/>
                </a:solidFill>
                <a:latin typeface="Calibri"/>
                <a:ea typeface="+mn-ea"/>
                <a:cs typeface="Calibri"/>
              </a:defRPr>
            </a:lvl3pPr>
            <a:lvl4pPr marL="2209413" indent="-380933" algn="l" defTabSz="609493" rtl="0" eaLnBrk="1" latinLnBrk="0" hangingPunct="1">
              <a:spcBef>
                <a:spcPct val="20000"/>
              </a:spcBef>
              <a:buClr>
                <a:srgbClr val="0093D2"/>
              </a:buClr>
              <a:buFont typeface="Arial"/>
              <a:buChar char="•"/>
              <a:defRPr sz="1600" kern="1200">
                <a:solidFill>
                  <a:srgbClr val="000000"/>
                </a:solidFill>
                <a:latin typeface="Calibri"/>
                <a:ea typeface="+mn-ea"/>
                <a:cs typeface="Calibri"/>
              </a:defRPr>
            </a:lvl4pPr>
            <a:lvl5pPr marL="2818907" indent="-380933" algn="l" defTabSz="609493" rtl="0" eaLnBrk="1" latinLnBrk="0" hangingPunct="1">
              <a:spcBef>
                <a:spcPct val="20000"/>
              </a:spcBef>
              <a:buClr>
                <a:srgbClr val="0093D2"/>
              </a:buClr>
              <a:buFont typeface="Arial"/>
              <a:buChar char="•"/>
              <a:defRPr sz="1600" kern="1200">
                <a:solidFill>
                  <a:srgbClr val="000000"/>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r>
              <a:rPr lang="en-US" dirty="0"/>
              <a:t>Loren Anderson</a:t>
            </a:r>
          </a:p>
          <a:p>
            <a:r>
              <a:rPr lang="en-US" dirty="0"/>
              <a:t>Marcellus Shale Coalition</a:t>
            </a:r>
          </a:p>
        </p:txBody>
      </p:sp>
    </p:spTree>
    <p:extLst>
      <p:ext uri="{BB962C8B-B14F-4D97-AF65-F5344CB8AC3E}">
        <p14:creationId xmlns:p14="http://schemas.microsoft.com/office/powerpoint/2010/main" val="283402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323BD7-32F1-B74C-BC17-FD16DB5E33F5}"/>
              </a:ext>
            </a:extLst>
          </p:cNvPr>
          <p:cNvSpPr>
            <a:spLocks noGrp="1"/>
          </p:cNvSpPr>
          <p:nvPr>
            <p:ph idx="1"/>
          </p:nvPr>
        </p:nvSpPr>
        <p:spPr>
          <a:xfrm>
            <a:off x="364063" y="816367"/>
            <a:ext cx="5992929" cy="5437277"/>
          </a:xfrm>
        </p:spPr>
        <p:txBody>
          <a:bodyPr>
            <a:normAutofit fontScale="92500"/>
          </a:bodyPr>
          <a:lstStyle/>
          <a:p>
            <a:r>
              <a:rPr lang="en-US" sz="3000" dirty="0"/>
              <a:t>40 CFR 435 (Subpart E) </a:t>
            </a:r>
            <a:r>
              <a:rPr lang="en-US" dirty="0"/>
              <a:t>– </a:t>
            </a:r>
            <a:r>
              <a:rPr lang="en-US" sz="2600" dirty="0"/>
              <a:t>On shore facilities </a:t>
            </a:r>
            <a:r>
              <a:rPr lang="en-US" sz="2600" u="sng" dirty="0"/>
              <a:t>west of the 98</a:t>
            </a:r>
            <a:r>
              <a:rPr lang="en-US" sz="2600" u="sng" baseline="30000" dirty="0"/>
              <a:t>th  </a:t>
            </a:r>
            <a:r>
              <a:rPr lang="en-US" sz="2600" u="sng" dirty="0"/>
              <a:t>Meridian </a:t>
            </a:r>
            <a:r>
              <a:rPr lang="en-US" sz="2600" dirty="0"/>
              <a:t>can discharge  produced water if it has a use in agriculture or wildlife propagation when discharged to waters of the U.S.</a:t>
            </a:r>
          </a:p>
          <a:p>
            <a:r>
              <a:rPr lang="en-US" dirty="0"/>
              <a:t>40 CFR 435.51(c) “</a:t>
            </a:r>
            <a:r>
              <a:rPr lang="en-US" sz="2600" dirty="0"/>
              <a:t>can be used if produced water </a:t>
            </a:r>
            <a:r>
              <a:rPr lang="en-US" sz="2600" u="sng" dirty="0"/>
              <a:t>is of good enough quality</a:t>
            </a:r>
            <a:r>
              <a:rPr lang="en-US" sz="2600" dirty="0"/>
              <a:t> for </a:t>
            </a:r>
            <a:r>
              <a:rPr lang="en-US" sz="2600" u="sng" dirty="0"/>
              <a:t>wildlife</a:t>
            </a:r>
            <a:r>
              <a:rPr lang="en-US" sz="2600" dirty="0"/>
              <a:t> or </a:t>
            </a:r>
            <a:r>
              <a:rPr lang="en-US" sz="2600" u="sng" dirty="0"/>
              <a:t>livestock</a:t>
            </a:r>
            <a:r>
              <a:rPr lang="en-US" sz="2600" dirty="0"/>
              <a:t> water or other </a:t>
            </a:r>
            <a:r>
              <a:rPr lang="en-US" sz="2600" u="sng" dirty="0"/>
              <a:t>agricultural </a:t>
            </a:r>
            <a:r>
              <a:rPr lang="en-US" sz="2600" dirty="0"/>
              <a:t>uses </a:t>
            </a:r>
            <a:r>
              <a:rPr lang="en-US" sz="2600" u="sng" dirty="0"/>
              <a:t>and is actually put to such use</a:t>
            </a:r>
            <a:r>
              <a:rPr lang="en-US" sz="2600" dirty="0"/>
              <a:t> during periods of discharge”</a:t>
            </a:r>
          </a:p>
          <a:p>
            <a:r>
              <a:rPr lang="en-US" dirty="0"/>
              <a:t>40 CFR 435.52(b)</a:t>
            </a:r>
          </a:p>
          <a:p>
            <a:pPr lvl="1"/>
            <a:r>
              <a:rPr lang="en-US" dirty="0"/>
              <a:t>Max oil and grease – 35 mg/l</a:t>
            </a:r>
          </a:p>
          <a:p>
            <a:endParaRPr lang="en-US" dirty="0"/>
          </a:p>
          <a:p>
            <a:pPr marL="0" indent="0">
              <a:buNone/>
            </a:pPr>
            <a:endParaRPr lang="en-US" dirty="0"/>
          </a:p>
        </p:txBody>
      </p:sp>
      <p:sp>
        <p:nvSpPr>
          <p:cNvPr id="4" name="Title 3">
            <a:extLst>
              <a:ext uri="{FF2B5EF4-FFF2-40B4-BE49-F238E27FC236}">
                <a16:creationId xmlns:a16="http://schemas.microsoft.com/office/drawing/2014/main" id="{680035D8-3319-3744-B8D1-5E6E3B167AE3}"/>
              </a:ext>
            </a:extLst>
          </p:cNvPr>
          <p:cNvSpPr>
            <a:spLocks noGrp="1"/>
          </p:cNvSpPr>
          <p:nvPr>
            <p:ph type="title"/>
          </p:nvPr>
        </p:nvSpPr>
        <p:spPr>
          <a:xfrm>
            <a:off x="979067" y="-7006"/>
            <a:ext cx="10512862" cy="820699"/>
          </a:xfrm>
        </p:spPr>
        <p:txBody>
          <a:bodyPr>
            <a:normAutofit/>
          </a:bodyPr>
          <a:lstStyle/>
          <a:p>
            <a:pPr algn="ctr"/>
            <a:r>
              <a:rPr lang="en-US" sz="3600" dirty="0">
                <a:solidFill>
                  <a:srgbClr val="0097CC"/>
                </a:solidFill>
                <a:latin typeface="+mj-lt"/>
              </a:rPr>
              <a:t>Produced Water Treatment and Reuse for Discharge </a:t>
            </a:r>
            <a:endParaRPr lang="en-US" sz="3600" b="1" dirty="0">
              <a:solidFill>
                <a:srgbClr val="0097CC"/>
              </a:solidFill>
              <a:latin typeface="+mj-lt"/>
            </a:endParaRPr>
          </a:p>
        </p:txBody>
      </p:sp>
      <p:sp>
        <p:nvSpPr>
          <p:cNvPr id="8" name="Slide Number Placeholder 3">
            <a:extLst>
              <a:ext uri="{FF2B5EF4-FFF2-40B4-BE49-F238E27FC236}">
                <a16:creationId xmlns:a16="http://schemas.microsoft.com/office/drawing/2014/main" id="{BB9EF0D2-5D81-E845-AB6B-5E5AAB767C48}"/>
              </a:ext>
            </a:extLst>
          </p:cNvPr>
          <p:cNvSpPr txBox="1">
            <a:spLocks/>
          </p:cNvSpPr>
          <p:nvPr/>
        </p:nvSpPr>
        <p:spPr>
          <a:xfrm>
            <a:off x="11346155" y="6319054"/>
            <a:ext cx="548283" cy="3650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FAE6EC-EA12-374C-A84A-17A4DA827C49}" type="slidenum">
              <a:rPr lang="en-US" sz="1799">
                <a:solidFill>
                  <a:schemeClr val="bg1"/>
                </a:solidFill>
              </a:rPr>
              <a:pPr/>
              <a:t>10</a:t>
            </a:fld>
            <a:endParaRPr lang="en-US" sz="1799" dirty="0">
              <a:solidFill>
                <a:schemeClr val="bg1"/>
              </a:solidFill>
            </a:endParaRPr>
          </a:p>
        </p:txBody>
      </p:sp>
      <p:pic>
        <p:nvPicPr>
          <p:cNvPr id="9" name="Picture 1" descr="page126image5997024">
            <a:extLst>
              <a:ext uri="{FF2B5EF4-FFF2-40B4-BE49-F238E27FC236}">
                <a16:creationId xmlns:a16="http://schemas.microsoft.com/office/drawing/2014/main" id="{245946B6-6DE3-9047-A618-2B893278C8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6992" y="1391478"/>
            <a:ext cx="5537446" cy="428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13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323BD7-32F1-B74C-BC17-FD16DB5E33F5}"/>
              </a:ext>
            </a:extLst>
          </p:cNvPr>
          <p:cNvSpPr>
            <a:spLocks noGrp="1"/>
          </p:cNvSpPr>
          <p:nvPr>
            <p:ph idx="1"/>
          </p:nvPr>
        </p:nvSpPr>
        <p:spPr>
          <a:xfrm>
            <a:off x="316430" y="847312"/>
            <a:ext cx="6143733" cy="5063158"/>
          </a:xfrm>
        </p:spPr>
        <p:txBody>
          <a:bodyPr>
            <a:normAutofit lnSpcReduction="10000"/>
          </a:bodyPr>
          <a:lstStyle/>
          <a:p>
            <a:r>
              <a:rPr lang="en-US" dirty="0"/>
              <a:t>40 CFR 437 Subpart B – Oily Waste Water Treatment and Reuse </a:t>
            </a:r>
          </a:p>
          <a:p>
            <a:pPr lvl="1"/>
            <a:r>
              <a:rPr lang="en-US" dirty="0"/>
              <a:t>Minimum requirements in mg/L</a:t>
            </a:r>
          </a:p>
          <a:p>
            <a:r>
              <a:rPr lang="en-US" dirty="0"/>
              <a:t>Per EPA, these regulatory values considered for industrial waste water rather than for treatment and discharge of produced water</a:t>
            </a:r>
          </a:p>
          <a:p>
            <a:r>
              <a:rPr lang="en-US" dirty="0"/>
              <a:t>Produced water often has ~100 major constituents – </a:t>
            </a:r>
          </a:p>
          <a:p>
            <a:pPr lvl="1"/>
            <a:r>
              <a:rPr lang="en-US" dirty="0"/>
              <a:t>high salts, high oils and grease, radionuclides, high TPH, etc. not addressed in this regulation</a:t>
            </a:r>
          </a:p>
          <a:p>
            <a:endParaRPr lang="en-US" dirty="0"/>
          </a:p>
          <a:p>
            <a:endParaRPr lang="en-US" dirty="0"/>
          </a:p>
        </p:txBody>
      </p:sp>
      <p:sp>
        <p:nvSpPr>
          <p:cNvPr id="4" name="Title 3">
            <a:extLst>
              <a:ext uri="{FF2B5EF4-FFF2-40B4-BE49-F238E27FC236}">
                <a16:creationId xmlns:a16="http://schemas.microsoft.com/office/drawing/2014/main" id="{680035D8-3319-3744-B8D1-5E6E3B167AE3}"/>
              </a:ext>
            </a:extLst>
          </p:cNvPr>
          <p:cNvSpPr>
            <a:spLocks noGrp="1"/>
          </p:cNvSpPr>
          <p:nvPr>
            <p:ph type="title"/>
          </p:nvPr>
        </p:nvSpPr>
        <p:spPr>
          <a:xfrm>
            <a:off x="0" y="895"/>
            <a:ext cx="12188825" cy="820699"/>
          </a:xfrm>
        </p:spPr>
        <p:txBody>
          <a:bodyPr>
            <a:normAutofit/>
          </a:bodyPr>
          <a:lstStyle/>
          <a:p>
            <a:pPr algn="ctr"/>
            <a:r>
              <a:rPr lang="en-US" sz="3600" dirty="0">
                <a:latin typeface="+mn-lt"/>
              </a:rPr>
              <a:t>Oily Waste Discharge Regulations Not Used for Produced Water</a:t>
            </a:r>
            <a:endParaRPr lang="en-US" sz="3600" b="1" dirty="0">
              <a:latin typeface="+mn-lt"/>
            </a:endParaRPr>
          </a:p>
        </p:txBody>
      </p:sp>
      <p:sp>
        <p:nvSpPr>
          <p:cNvPr id="8" name="Slide Number Placeholder 3">
            <a:extLst>
              <a:ext uri="{FF2B5EF4-FFF2-40B4-BE49-F238E27FC236}">
                <a16:creationId xmlns:a16="http://schemas.microsoft.com/office/drawing/2014/main" id="{BB9EF0D2-5D81-E845-AB6B-5E5AAB767C48}"/>
              </a:ext>
            </a:extLst>
          </p:cNvPr>
          <p:cNvSpPr txBox="1">
            <a:spLocks/>
          </p:cNvSpPr>
          <p:nvPr/>
        </p:nvSpPr>
        <p:spPr>
          <a:xfrm>
            <a:off x="11350843" y="6258770"/>
            <a:ext cx="548283" cy="3650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FAE6EC-EA12-374C-A84A-17A4DA827C49}" type="slidenum">
              <a:rPr lang="en-US" sz="1799">
                <a:solidFill>
                  <a:schemeClr val="bg1"/>
                </a:solidFill>
              </a:rPr>
              <a:pPr/>
              <a:t>11</a:t>
            </a:fld>
            <a:endParaRPr lang="en-US" sz="1799" dirty="0">
              <a:solidFill>
                <a:schemeClr val="bg1"/>
              </a:solidFill>
            </a:endParaRPr>
          </a:p>
        </p:txBody>
      </p:sp>
      <p:graphicFrame>
        <p:nvGraphicFramePr>
          <p:cNvPr id="3" name="Table 2">
            <a:extLst>
              <a:ext uri="{FF2B5EF4-FFF2-40B4-BE49-F238E27FC236}">
                <a16:creationId xmlns:a16="http://schemas.microsoft.com/office/drawing/2014/main" id="{7D7789B9-1709-4C48-9DD1-D8733EA89F76}"/>
              </a:ext>
            </a:extLst>
          </p:cNvPr>
          <p:cNvGraphicFramePr>
            <a:graphicFrameLocks noGrp="1"/>
          </p:cNvGraphicFramePr>
          <p:nvPr>
            <p:extLst>
              <p:ext uri="{D42A27DB-BD31-4B8C-83A1-F6EECF244321}">
                <p14:modId xmlns:p14="http://schemas.microsoft.com/office/powerpoint/2010/main" val="1751727505"/>
              </p:ext>
            </p:extLst>
          </p:nvPr>
        </p:nvGraphicFramePr>
        <p:xfrm>
          <a:off x="6737829" y="747865"/>
          <a:ext cx="5286291" cy="5419155"/>
        </p:xfrm>
        <a:graphic>
          <a:graphicData uri="http://schemas.openxmlformats.org/drawingml/2006/table">
            <a:tbl>
              <a:tblPr/>
              <a:tblGrid>
                <a:gridCol w="1762097">
                  <a:extLst>
                    <a:ext uri="{9D8B030D-6E8A-4147-A177-3AD203B41FA5}">
                      <a16:colId xmlns:a16="http://schemas.microsoft.com/office/drawing/2014/main" val="2113166563"/>
                    </a:ext>
                  </a:extLst>
                </a:gridCol>
                <a:gridCol w="1762097">
                  <a:extLst>
                    <a:ext uri="{9D8B030D-6E8A-4147-A177-3AD203B41FA5}">
                      <a16:colId xmlns:a16="http://schemas.microsoft.com/office/drawing/2014/main" val="4261067465"/>
                    </a:ext>
                  </a:extLst>
                </a:gridCol>
                <a:gridCol w="1762097">
                  <a:extLst>
                    <a:ext uri="{9D8B030D-6E8A-4147-A177-3AD203B41FA5}">
                      <a16:colId xmlns:a16="http://schemas.microsoft.com/office/drawing/2014/main" val="3541958312"/>
                    </a:ext>
                  </a:extLst>
                </a:gridCol>
              </a:tblGrid>
              <a:tr h="410487">
                <a:tc>
                  <a:txBody>
                    <a:bodyPr/>
                    <a:lstStyle/>
                    <a:p>
                      <a:r>
                        <a:rPr lang="en-US" sz="1100" dirty="0">
                          <a:effectLst/>
                        </a:rPr>
                        <a:t>Regulated </a:t>
                      </a:r>
                      <a:br>
                        <a:rPr lang="en-US" sz="1100" dirty="0">
                          <a:effectLst/>
                        </a:rPr>
                      </a:br>
                      <a:r>
                        <a:rPr lang="en-US" sz="1100" dirty="0">
                          <a:effectLst/>
                        </a:rPr>
                        <a:t>parameter </a:t>
                      </a:r>
                    </a:p>
                  </a:txBody>
                  <a:tcPr marL="40322" marR="40322" marT="20161" marB="20161" anchor="ctr">
                    <a:lnL>
                      <a:noFill/>
                    </a:lnL>
                    <a:lnR>
                      <a:noFill/>
                    </a:lnR>
                    <a:lnT>
                      <a:noFill/>
                    </a:lnT>
                    <a:lnB>
                      <a:noFill/>
                    </a:lnB>
                    <a:solidFill>
                      <a:srgbClr val="ECECEC"/>
                    </a:solidFill>
                  </a:tcPr>
                </a:tc>
                <a:tc>
                  <a:txBody>
                    <a:bodyPr/>
                    <a:lstStyle/>
                    <a:p>
                      <a:r>
                        <a:rPr lang="en-US" sz="1100" dirty="0">
                          <a:effectLst/>
                        </a:rPr>
                        <a:t>Maximum daily</a:t>
                      </a:r>
                      <a:r>
                        <a:rPr lang="en-US" sz="1100" baseline="30000" dirty="0">
                          <a:effectLst/>
                        </a:rPr>
                        <a:t>1</a:t>
                      </a:r>
                      <a:endParaRPr lang="en-US" sz="1100" dirty="0">
                        <a:effectLst/>
                      </a:endParaRPr>
                    </a:p>
                  </a:txBody>
                  <a:tcPr marL="40322" marR="40322" marT="20161" marB="20161" anchor="ctr">
                    <a:lnL>
                      <a:noFill/>
                    </a:lnL>
                    <a:lnR>
                      <a:noFill/>
                    </a:lnR>
                    <a:lnT>
                      <a:noFill/>
                    </a:lnT>
                    <a:lnB>
                      <a:noFill/>
                    </a:lnB>
                    <a:solidFill>
                      <a:srgbClr val="ECECEC"/>
                    </a:solidFill>
                  </a:tcPr>
                </a:tc>
                <a:tc>
                  <a:txBody>
                    <a:bodyPr/>
                    <a:lstStyle/>
                    <a:p>
                      <a:r>
                        <a:rPr lang="en-US" sz="1100">
                          <a:effectLst/>
                        </a:rPr>
                        <a:t>Maximum monthly avg.</a:t>
                      </a:r>
                      <a:r>
                        <a:rPr lang="en-US" sz="1100" baseline="30000">
                          <a:effectLst/>
                        </a:rPr>
                        <a:t>1</a:t>
                      </a:r>
                      <a:endParaRPr lang="en-US" sz="1100">
                        <a:effectLst/>
                      </a:endParaRPr>
                    </a:p>
                  </a:txBody>
                  <a:tcPr marL="40322" marR="40322" marT="20161" marB="20161" anchor="ctr">
                    <a:lnL>
                      <a:noFill/>
                    </a:lnL>
                    <a:lnR>
                      <a:noFill/>
                    </a:lnR>
                    <a:lnT>
                      <a:noFill/>
                    </a:lnT>
                    <a:lnB>
                      <a:noFill/>
                    </a:lnB>
                    <a:solidFill>
                      <a:srgbClr val="ECECEC"/>
                    </a:solidFill>
                  </a:tcPr>
                </a:tc>
                <a:extLst>
                  <a:ext uri="{0D108BD9-81ED-4DB2-BD59-A6C34878D82A}">
                    <a16:rowId xmlns:a16="http://schemas.microsoft.com/office/drawing/2014/main" val="1908297863"/>
                  </a:ext>
                </a:extLst>
              </a:tr>
              <a:tr h="227278">
                <a:tc gridSpan="3">
                  <a:txBody>
                    <a:bodyPr/>
                    <a:lstStyle/>
                    <a:p>
                      <a:r>
                        <a:rPr lang="en-US" sz="1100" b="1" dirty="0"/>
                        <a:t>Conventional Parameters</a:t>
                      </a:r>
                      <a:endParaRPr lang="en-US" sz="1100" dirty="0"/>
                    </a:p>
                  </a:txBody>
                  <a:tcPr marL="40322" marR="40322" marT="20161" marB="20161"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6803527"/>
                  </a:ext>
                </a:extLst>
              </a:tr>
              <a:tr h="227278">
                <a:tc>
                  <a:txBody>
                    <a:bodyPr/>
                    <a:lstStyle/>
                    <a:p>
                      <a:r>
                        <a:rPr lang="en-US" sz="1100"/>
                        <a:t>O&amp;G</a:t>
                      </a:r>
                    </a:p>
                  </a:txBody>
                  <a:tcPr marL="40322" marR="40322" marT="20161" marB="20161" anchor="ctr">
                    <a:lnL>
                      <a:noFill/>
                    </a:lnL>
                    <a:lnR>
                      <a:noFill/>
                    </a:lnR>
                    <a:lnT>
                      <a:noFill/>
                    </a:lnT>
                    <a:lnB>
                      <a:noFill/>
                    </a:lnB>
                  </a:tcPr>
                </a:tc>
                <a:tc>
                  <a:txBody>
                    <a:bodyPr/>
                    <a:lstStyle/>
                    <a:p>
                      <a:r>
                        <a:rPr lang="en-US" sz="1100" dirty="0"/>
                        <a:t>127</a:t>
                      </a:r>
                    </a:p>
                  </a:txBody>
                  <a:tcPr marL="40322" marR="40322" marT="20161" marB="20161" anchor="ctr">
                    <a:lnL>
                      <a:noFill/>
                    </a:lnL>
                    <a:lnR>
                      <a:noFill/>
                    </a:lnR>
                    <a:lnT>
                      <a:noFill/>
                    </a:lnT>
                    <a:lnB>
                      <a:noFill/>
                    </a:lnB>
                  </a:tcPr>
                </a:tc>
                <a:tc>
                  <a:txBody>
                    <a:bodyPr/>
                    <a:lstStyle/>
                    <a:p>
                      <a:r>
                        <a:rPr lang="en-US" sz="1100"/>
                        <a:t>38.0 </a:t>
                      </a:r>
                    </a:p>
                  </a:txBody>
                  <a:tcPr marL="40322" marR="40322" marT="20161" marB="20161" anchor="ctr">
                    <a:lnL>
                      <a:noFill/>
                    </a:lnL>
                    <a:lnR>
                      <a:noFill/>
                    </a:lnR>
                    <a:lnT>
                      <a:noFill/>
                    </a:lnT>
                    <a:lnB>
                      <a:noFill/>
                    </a:lnB>
                  </a:tcPr>
                </a:tc>
                <a:extLst>
                  <a:ext uri="{0D108BD9-81ED-4DB2-BD59-A6C34878D82A}">
                    <a16:rowId xmlns:a16="http://schemas.microsoft.com/office/drawing/2014/main" val="2599795715"/>
                  </a:ext>
                </a:extLst>
              </a:tr>
              <a:tr h="227278">
                <a:tc>
                  <a:txBody>
                    <a:bodyPr/>
                    <a:lstStyle/>
                    <a:p>
                      <a:r>
                        <a:rPr lang="en-US" sz="1100"/>
                        <a:t>pH</a:t>
                      </a:r>
                    </a:p>
                  </a:txBody>
                  <a:tcPr marL="40322" marR="40322" marT="20161" marB="20161" anchor="ctr">
                    <a:lnL>
                      <a:noFill/>
                    </a:lnL>
                    <a:lnR>
                      <a:noFill/>
                    </a:lnR>
                    <a:lnT>
                      <a:noFill/>
                    </a:lnT>
                    <a:lnB>
                      <a:noFill/>
                    </a:lnB>
                  </a:tcPr>
                </a:tc>
                <a:tc>
                  <a:txBody>
                    <a:bodyPr/>
                    <a:lstStyle/>
                    <a:p>
                      <a:r>
                        <a:rPr lang="en-US" sz="1100" dirty="0"/>
                        <a:t>(</a:t>
                      </a:r>
                      <a:r>
                        <a:rPr lang="en-US" sz="1100" baseline="30000" dirty="0"/>
                        <a:t>2</a:t>
                      </a:r>
                      <a:r>
                        <a:rPr lang="en-US" sz="1100" dirty="0"/>
                        <a:t>)</a:t>
                      </a:r>
                    </a:p>
                  </a:txBody>
                  <a:tcPr marL="40322" marR="40322" marT="20161" marB="20161" anchor="ctr">
                    <a:lnL>
                      <a:noFill/>
                    </a:lnL>
                    <a:lnR>
                      <a:noFill/>
                    </a:lnR>
                    <a:lnT>
                      <a:noFill/>
                    </a:lnT>
                    <a:lnB>
                      <a:noFill/>
                    </a:lnB>
                  </a:tcPr>
                </a:tc>
                <a:tc>
                  <a:txBody>
                    <a:bodyPr/>
                    <a:lstStyle/>
                    <a:p>
                      <a:r>
                        <a:rPr lang="en-US" sz="1100"/>
                        <a:t>(</a:t>
                      </a:r>
                      <a:r>
                        <a:rPr lang="en-US" sz="1100" baseline="30000"/>
                        <a:t>2</a:t>
                      </a:r>
                      <a:r>
                        <a:rPr lang="en-US" sz="1100"/>
                        <a:t>) </a:t>
                      </a:r>
                    </a:p>
                  </a:txBody>
                  <a:tcPr marL="40322" marR="40322" marT="20161" marB="20161" anchor="ctr">
                    <a:lnL>
                      <a:noFill/>
                    </a:lnL>
                    <a:lnR>
                      <a:noFill/>
                    </a:lnR>
                    <a:lnT>
                      <a:noFill/>
                    </a:lnT>
                    <a:lnB>
                      <a:noFill/>
                    </a:lnB>
                  </a:tcPr>
                </a:tc>
                <a:extLst>
                  <a:ext uri="{0D108BD9-81ED-4DB2-BD59-A6C34878D82A}">
                    <a16:rowId xmlns:a16="http://schemas.microsoft.com/office/drawing/2014/main" val="3610968009"/>
                  </a:ext>
                </a:extLst>
              </a:tr>
              <a:tr h="227278">
                <a:tc>
                  <a:txBody>
                    <a:bodyPr/>
                    <a:lstStyle/>
                    <a:p>
                      <a:r>
                        <a:rPr lang="en-US" sz="1100"/>
                        <a:t>TSS</a:t>
                      </a:r>
                    </a:p>
                  </a:txBody>
                  <a:tcPr marL="40322" marR="40322" marT="20161" marB="20161" anchor="ctr">
                    <a:lnL>
                      <a:noFill/>
                    </a:lnL>
                    <a:lnR>
                      <a:noFill/>
                    </a:lnR>
                    <a:lnT>
                      <a:noFill/>
                    </a:lnT>
                    <a:lnB>
                      <a:noFill/>
                    </a:lnB>
                  </a:tcPr>
                </a:tc>
                <a:tc>
                  <a:txBody>
                    <a:bodyPr/>
                    <a:lstStyle/>
                    <a:p>
                      <a:r>
                        <a:rPr lang="en-US" sz="1100" dirty="0"/>
                        <a:t>74.1</a:t>
                      </a:r>
                    </a:p>
                  </a:txBody>
                  <a:tcPr marL="40322" marR="40322" marT="20161" marB="20161" anchor="ctr">
                    <a:lnL>
                      <a:noFill/>
                    </a:lnL>
                    <a:lnR>
                      <a:noFill/>
                    </a:lnR>
                    <a:lnT>
                      <a:noFill/>
                    </a:lnT>
                    <a:lnB>
                      <a:noFill/>
                    </a:lnB>
                  </a:tcPr>
                </a:tc>
                <a:tc>
                  <a:txBody>
                    <a:bodyPr/>
                    <a:lstStyle/>
                    <a:p>
                      <a:r>
                        <a:rPr lang="en-US" sz="1100"/>
                        <a:t>30.6 </a:t>
                      </a:r>
                    </a:p>
                  </a:txBody>
                  <a:tcPr marL="40322" marR="40322" marT="20161" marB="20161" anchor="ctr">
                    <a:lnL>
                      <a:noFill/>
                    </a:lnL>
                    <a:lnR>
                      <a:noFill/>
                    </a:lnR>
                    <a:lnT>
                      <a:noFill/>
                    </a:lnT>
                    <a:lnB>
                      <a:noFill/>
                    </a:lnB>
                  </a:tcPr>
                </a:tc>
                <a:extLst>
                  <a:ext uri="{0D108BD9-81ED-4DB2-BD59-A6C34878D82A}">
                    <a16:rowId xmlns:a16="http://schemas.microsoft.com/office/drawing/2014/main" val="2756094411"/>
                  </a:ext>
                </a:extLst>
              </a:tr>
              <a:tr h="227278">
                <a:tc gridSpan="3">
                  <a:txBody>
                    <a:bodyPr/>
                    <a:lstStyle/>
                    <a:p>
                      <a:r>
                        <a:rPr lang="en-US" sz="1100" b="1" dirty="0"/>
                        <a:t>Metal Parameters</a:t>
                      </a:r>
                      <a:endParaRPr lang="en-US" sz="1100" dirty="0"/>
                    </a:p>
                  </a:txBody>
                  <a:tcPr marL="40322" marR="40322" marT="20161" marB="20161"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2608178"/>
                  </a:ext>
                </a:extLst>
              </a:tr>
              <a:tr h="279899">
                <a:tc>
                  <a:txBody>
                    <a:bodyPr/>
                    <a:lstStyle/>
                    <a:p>
                      <a:r>
                        <a:rPr lang="en-US" sz="1100"/>
                        <a:t>Arsenic</a:t>
                      </a:r>
                    </a:p>
                  </a:txBody>
                  <a:tcPr marL="40322" marR="40322" marT="20161" marB="20161" anchor="ctr">
                    <a:lnL>
                      <a:noFill/>
                    </a:lnL>
                    <a:lnR>
                      <a:noFill/>
                    </a:lnR>
                    <a:lnT>
                      <a:noFill/>
                    </a:lnT>
                    <a:lnB>
                      <a:noFill/>
                    </a:lnB>
                  </a:tcPr>
                </a:tc>
                <a:tc>
                  <a:txBody>
                    <a:bodyPr/>
                    <a:lstStyle/>
                    <a:p>
                      <a:r>
                        <a:rPr lang="en-US" sz="1100" dirty="0"/>
                        <a:t>2.95</a:t>
                      </a:r>
                    </a:p>
                  </a:txBody>
                  <a:tcPr marL="40322" marR="40322" marT="20161" marB="20161" anchor="ctr">
                    <a:lnL>
                      <a:noFill/>
                    </a:lnL>
                    <a:lnR>
                      <a:noFill/>
                    </a:lnR>
                    <a:lnT>
                      <a:noFill/>
                    </a:lnT>
                    <a:lnB>
                      <a:noFill/>
                    </a:lnB>
                  </a:tcPr>
                </a:tc>
                <a:tc>
                  <a:txBody>
                    <a:bodyPr/>
                    <a:lstStyle/>
                    <a:p>
                      <a:r>
                        <a:rPr lang="en-US" sz="1100"/>
                        <a:t>1.33 </a:t>
                      </a:r>
                    </a:p>
                  </a:txBody>
                  <a:tcPr marL="40322" marR="40322" marT="20161" marB="20161" anchor="ctr">
                    <a:lnL>
                      <a:noFill/>
                    </a:lnL>
                    <a:lnR>
                      <a:noFill/>
                    </a:lnR>
                    <a:lnT>
                      <a:noFill/>
                    </a:lnT>
                    <a:lnB>
                      <a:noFill/>
                    </a:lnB>
                  </a:tcPr>
                </a:tc>
                <a:extLst>
                  <a:ext uri="{0D108BD9-81ED-4DB2-BD59-A6C34878D82A}">
                    <a16:rowId xmlns:a16="http://schemas.microsoft.com/office/drawing/2014/main" val="959618393"/>
                  </a:ext>
                </a:extLst>
              </a:tr>
              <a:tr h="227278">
                <a:tc>
                  <a:txBody>
                    <a:bodyPr/>
                    <a:lstStyle/>
                    <a:p>
                      <a:r>
                        <a:rPr lang="en-US" sz="1100"/>
                        <a:t>Cadmium</a:t>
                      </a:r>
                    </a:p>
                  </a:txBody>
                  <a:tcPr marL="40322" marR="40322" marT="20161" marB="20161" anchor="ctr">
                    <a:lnL>
                      <a:noFill/>
                    </a:lnL>
                    <a:lnR>
                      <a:noFill/>
                    </a:lnR>
                    <a:lnT>
                      <a:noFill/>
                    </a:lnT>
                    <a:lnB>
                      <a:noFill/>
                    </a:lnB>
                  </a:tcPr>
                </a:tc>
                <a:tc>
                  <a:txBody>
                    <a:bodyPr/>
                    <a:lstStyle/>
                    <a:p>
                      <a:r>
                        <a:rPr lang="en-US" sz="1100" dirty="0"/>
                        <a:t>0.0172</a:t>
                      </a:r>
                    </a:p>
                  </a:txBody>
                  <a:tcPr marL="40322" marR="40322" marT="20161" marB="20161" anchor="ctr">
                    <a:lnL>
                      <a:noFill/>
                    </a:lnL>
                    <a:lnR>
                      <a:noFill/>
                    </a:lnR>
                    <a:lnT>
                      <a:noFill/>
                    </a:lnT>
                    <a:lnB>
                      <a:noFill/>
                    </a:lnB>
                  </a:tcPr>
                </a:tc>
                <a:tc>
                  <a:txBody>
                    <a:bodyPr/>
                    <a:lstStyle/>
                    <a:p>
                      <a:r>
                        <a:rPr lang="en-US" sz="1100"/>
                        <a:t>0.0102 </a:t>
                      </a:r>
                    </a:p>
                  </a:txBody>
                  <a:tcPr marL="40322" marR="40322" marT="20161" marB="20161" anchor="ctr">
                    <a:lnL>
                      <a:noFill/>
                    </a:lnL>
                    <a:lnR>
                      <a:noFill/>
                    </a:lnR>
                    <a:lnT>
                      <a:noFill/>
                    </a:lnT>
                    <a:lnB>
                      <a:noFill/>
                    </a:lnB>
                  </a:tcPr>
                </a:tc>
                <a:extLst>
                  <a:ext uri="{0D108BD9-81ED-4DB2-BD59-A6C34878D82A}">
                    <a16:rowId xmlns:a16="http://schemas.microsoft.com/office/drawing/2014/main" val="2888234648"/>
                  </a:ext>
                </a:extLst>
              </a:tr>
              <a:tr h="227278">
                <a:tc>
                  <a:txBody>
                    <a:bodyPr/>
                    <a:lstStyle/>
                    <a:p>
                      <a:r>
                        <a:rPr lang="en-US" sz="1100"/>
                        <a:t>Chromium</a:t>
                      </a:r>
                    </a:p>
                  </a:txBody>
                  <a:tcPr marL="40322" marR="40322" marT="20161" marB="20161" anchor="ctr">
                    <a:lnL>
                      <a:noFill/>
                    </a:lnL>
                    <a:lnR>
                      <a:noFill/>
                    </a:lnR>
                    <a:lnT>
                      <a:noFill/>
                    </a:lnT>
                    <a:lnB>
                      <a:noFill/>
                    </a:lnB>
                  </a:tcPr>
                </a:tc>
                <a:tc>
                  <a:txBody>
                    <a:bodyPr/>
                    <a:lstStyle/>
                    <a:p>
                      <a:r>
                        <a:rPr lang="en-US" sz="1100" dirty="0"/>
                        <a:t>0.746</a:t>
                      </a:r>
                    </a:p>
                  </a:txBody>
                  <a:tcPr marL="40322" marR="40322" marT="20161" marB="20161" anchor="ctr">
                    <a:lnL>
                      <a:noFill/>
                    </a:lnL>
                    <a:lnR>
                      <a:noFill/>
                    </a:lnR>
                    <a:lnT>
                      <a:noFill/>
                    </a:lnT>
                    <a:lnB>
                      <a:noFill/>
                    </a:lnB>
                  </a:tcPr>
                </a:tc>
                <a:tc>
                  <a:txBody>
                    <a:bodyPr/>
                    <a:lstStyle/>
                    <a:p>
                      <a:r>
                        <a:rPr lang="en-US" sz="1100"/>
                        <a:t>0.323 </a:t>
                      </a:r>
                    </a:p>
                  </a:txBody>
                  <a:tcPr marL="40322" marR="40322" marT="20161" marB="20161" anchor="ctr">
                    <a:lnL>
                      <a:noFill/>
                    </a:lnL>
                    <a:lnR>
                      <a:noFill/>
                    </a:lnR>
                    <a:lnT>
                      <a:noFill/>
                    </a:lnT>
                    <a:lnB>
                      <a:noFill/>
                    </a:lnB>
                  </a:tcPr>
                </a:tc>
                <a:extLst>
                  <a:ext uri="{0D108BD9-81ED-4DB2-BD59-A6C34878D82A}">
                    <a16:rowId xmlns:a16="http://schemas.microsoft.com/office/drawing/2014/main" val="3940292804"/>
                  </a:ext>
                </a:extLst>
              </a:tr>
              <a:tr h="227278">
                <a:tc>
                  <a:txBody>
                    <a:bodyPr/>
                    <a:lstStyle/>
                    <a:p>
                      <a:r>
                        <a:rPr lang="en-US" sz="1100"/>
                        <a:t>Cobalt</a:t>
                      </a:r>
                    </a:p>
                  </a:txBody>
                  <a:tcPr marL="40322" marR="40322" marT="20161" marB="20161" anchor="ctr">
                    <a:lnL>
                      <a:noFill/>
                    </a:lnL>
                    <a:lnR>
                      <a:noFill/>
                    </a:lnR>
                    <a:lnT>
                      <a:noFill/>
                    </a:lnT>
                    <a:lnB>
                      <a:noFill/>
                    </a:lnB>
                  </a:tcPr>
                </a:tc>
                <a:tc>
                  <a:txBody>
                    <a:bodyPr/>
                    <a:lstStyle/>
                    <a:p>
                      <a:r>
                        <a:rPr lang="en-US" sz="1100" dirty="0"/>
                        <a:t>56.4</a:t>
                      </a:r>
                    </a:p>
                  </a:txBody>
                  <a:tcPr marL="40322" marR="40322" marT="20161" marB="20161" anchor="ctr">
                    <a:lnL>
                      <a:noFill/>
                    </a:lnL>
                    <a:lnR>
                      <a:noFill/>
                    </a:lnR>
                    <a:lnT>
                      <a:noFill/>
                    </a:lnT>
                    <a:lnB>
                      <a:noFill/>
                    </a:lnB>
                  </a:tcPr>
                </a:tc>
                <a:tc>
                  <a:txBody>
                    <a:bodyPr/>
                    <a:lstStyle/>
                    <a:p>
                      <a:r>
                        <a:rPr lang="en-US" sz="1100"/>
                        <a:t>18.8 </a:t>
                      </a:r>
                    </a:p>
                  </a:txBody>
                  <a:tcPr marL="40322" marR="40322" marT="20161" marB="20161" anchor="ctr">
                    <a:lnL>
                      <a:noFill/>
                    </a:lnL>
                    <a:lnR>
                      <a:noFill/>
                    </a:lnR>
                    <a:lnT>
                      <a:noFill/>
                    </a:lnT>
                    <a:lnB>
                      <a:noFill/>
                    </a:lnB>
                  </a:tcPr>
                </a:tc>
                <a:extLst>
                  <a:ext uri="{0D108BD9-81ED-4DB2-BD59-A6C34878D82A}">
                    <a16:rowId xmlns:a16="http://schemas.microsoft.com/office/drawing/2014/main" val="696328985"/>
                  </a:ext>
                </a:extLst>
              </a:tr>
              <a:tr h="227278">
                <a:tc>
                  <a:txBody>
                    <a:bodyPr/>
                    <a:lstStyle/>
                    <a:p>
                      <a:r>
                        <a:rPr lang="en-US" sz="1100"/>
                        <a:t>Copper</a:t>
                      </a:r>
                    </a:p>
                  </a:txBody>
                  <a:tcPr marL="40322" marR="40322" marT="20161" marB="20161" anchor="ctr">
                    <a:lnL>
                      <a:noFill/>
                    </a:lnL>
                    <a:lnR>
                      <a:noFill/>
                    </a:lnR>
                    <a:lnT>
                      <a:noFill/>
                    </a:lnT>
                    <a:lnB>
                      <a:noFill/>
                    </a:lnB>
                  </a:tcPr>
                </a:tc>
                <a:tc>
                  <a:txBody>
                    <a:bodyPr/>
                    <a:lstStyle/>
                    <a:p>
                      <a:r>
                        <a:rPr lang="en-US" sz="1100"/>
                        <a:t>0.500</a:t>
                      </a:r>
                    </a:p>
                  </a:txBody>
                  <a:tcPr marL="40322" marR="40322" marT="20161" marB="20161" anchor="ctr">
                    <a:lnL>
                      <a:noFill/>
                    </a:lnL>
                    <a:lnR>
                      <a:noFill/>
                    </a:lnR>
                    <a:lnT>
                      <a:noFill/>
                    </a:lnT>
                    <a:lnB>
                      <a:noFill/>
                    </a:lnB>
                  </a:tcPr>
                </a:tc>
                <a:tc>
                  <a:txBody>
                    <a:bodyPr/>
                    <a:lstStyle/>
                    <a:p>
                      <a:r>
                        <a:rPr lang="en-US" sz="1100"/>
                        <a:t>0.242 </a:t>
                      </a:r>
                    </a:p>
                  </a:txBody>
                  <a:tcPr marL="40322" marR="40322" marT="20161" marB="20161" anchor="ctr">
                    <a:lnL>
                      <a:noFill/>
                    </a:lnL>
                    <a:lnR>
                      <a:noFill/>
                    </a:lnR>
                    <a:lnT>
                      <a:noFill/>
                    </a:lnT>
                    <a:lnB>
                      <a:noFill/>
                    </a:lnB>
                  </a:tcPr>
                </a:tc>
                <a:extLst>
                  <a:ext uri="{0D108BD9-81ED-4DB2-BD59-A6C34878D82A}">
                    <a16:rowId xmlns:a16="http://schemas.microsoft.com/office/drawing/2014/main" val="3255881887"/>
                  </a:ext>
                </a:extLst>
              </a:tr>
              <a:tr h="227278">
                <a:tc>
                  <a:txBody>
                    <a:bodyPr/>
                    <a:lstStyle/>
                    <a:p>
                      <a:r>
                        <a:rPr lang="en-US" sz="1100"/>
                        <a:t>Lead</a:t>
                      </a:r>
                    </a:p>
                  </a:txBody>
                  <a:tcPr marL="40322" marR="40322" marT="20161" marB="20161" anchor="ctr">
                    <a:lnL>
                      <a:noFill/>
                    </a:lnL>
                    <a:lnR>
                      <a:noFill/>
                    </a:lnR>
                    <a:lnT>
                      <a:noFill/>
                    </a:lnT>
                    <a:lnB>
                      <a:noFill/>
                    </a:lnB>
                  </a:tcPr>
                </a:tc>
                <a:tc>
                  <a:txBody>
                    <a:bodyPr/>
                    <a:lstStyle/>
                    <a:p>
                      <a:r>
                        <a:rPr lang="en-US" sz="1100" dirty="0"/>
                        <a:t>0.350</a:t>
                      </a:r>
                    </a:p>
                  </a:txBody>
                  <a:tcPr marL="40322" marR="40322" marT="20161" marB="20161" anchor="ctr">
                    <a:lnL>
                      <a:noFill/>
                    </a:lnL>
                    <a:lnR>
                      <a:noFill/>
                    </a:lnR>
                    <a:lnT>
                      <a:noFill/>
                    </a:lnT>
                    <a:lnB>
                      <a:noFill/>
                    </a:lnB>
                  </a:tcPr>
                </a:tc>
                <a:tc>
                  <a:txBody>
                    <a:bodyPr/>
                    <a:lstStyle/>
                    <a:p>
                      <a:r>
                        <a:rPr lang="en-US" sz="1100"/>
                        <a:t>0.160 </a:t>
                      </a:r>
                    </a:p>
                  </a:txBody>
                  <a:tcPr marL="40322" marR="40322" marT="20161" marB="20161" anchor="ctr">
                    <a:lnL>
                      <a:noFill/>
                    </a:lnL>
                    <a:lnR>
                      <a:noFill/>
                    </a:lnR>
                    <a:lnT>
                      <a:noFill/>
                    </a:lnT>
                    <a:lnB>
                      <a:noFill/>
                    </a:lnB>
                  </a:tcPr>
                </a:tc>
                <a:extLst>
                  <a:ext uri="{0D108BD9-81ED-4DB2-BD59-A6C34878D82A}">
                    <a16:rowId xmlns:a16="http://schemas.microsoft.com/office/drawing/2014/main" val="2598876565"/>
                  </a:ext>
                </a:extLst>
              </a:tr>
              <a:tr h="227278">
                <a:tc>
                  <a:txBody>
                    <a:bodyPr/>
                    <a:lstStyle/>
                    <a:p>
                      <a:r>
                        <a:rPr lang="en-US" sz="1100"/>
                        <a:t>Mercury</a:t>
                      </a:r>
                    </a:p>
                  </a:txBody>
                  <a:tcPr marL="40322" marR="40322" marT="20161" marB="20161" anchor="ctr">
                    <a:lnL>
                      <a:noFill/>
                    </a:lnL>
                    <a:lnR>
                      <a:noFill/>
                    </a:lnR>
                    <a:lnT>
                      <a:noFill/>
                    </a:lnT>
                    <a:lnB>
                      <a:noFill/>
                    </a:lnB>
                  </a:tcPr>
                </a:tc>
                <a:tc>
                  <a:txBody>
                    <a:bodyPr/>
                    <a:lstStyle/>
                    <a:p>
                      <a:r>
                        <a:rPr lang="en-US" sz="1100" dirty="0"/>
                        <a:t>0.0172</a:t>
                      </a:r>
                    </a:p>
                  </a:txBody>
                  <a:tcPr marL="40322" marR="40322" marT="20161" marB="20161" anchor="ctr">
                    <a:lnL>
                      <a:noFill/>
                    </a:lnL>
                    <a:lnR>
                      <a:noFill/>
                    </a:lnR>
                    <a:lnT>
                      <a:noFill/>
                    </a:lnT>
                    <a:lnB>
                      <a:noFill/>
                    </a:lnB>
                  </a:tcPr>
                </a:tc>
                <a:tc>
                  <a:txBody>
                    <a:bodyPr/>
                    <a:lstStyle/>
                    <a:p>
                      <a:r>
                        <a:rPr lang="en-US" sz="1100"/>
                        <a:t>0.00647 </a:t>
                      </a:r>
                    </a:p>
                  </a:txBody>
                  <a:tcPr marL="40322" marR="40322" marT="20161" marB="20161" anchor="ctr">
                    <a:lnL>
                      <a:noFill/>
                    </a:lnL>
                    <a:lnR>
                      <a:noFill/>
                    </a:lnR>
                    <a:lnT>
                      <a:noFill/>
                    </a:lnT>
                    <a:lnB>
                      <a:noFill/>
                    </a:lnB>
                  </a:tcPr>
                </a:tc>
                <a:extLst>
                  <a:ext uri="{0D108BD9-81ED-4DB2-BD59-A6C34878D82A}">
                    <a16:rowId xmlns:a16="http://schemas.microsoft.com/office/drawing/2014/main" val="4234514360"/>
                  </a:ext>
                </a:extLst>
              </a:tr>
              <a:tr h="227278">
                <a:tc>
                  <a:txBody>
                    <a:bodyPr/>
                    <a:lstStyle/>
                    <a:p>
                      <a:r>
                        <a:rPr lang="en-US" sz="1100"/>
                        <a:t>Tin</a:t>
                      </a:r>
                    </a:p>
                  </a:txBody>
                  <a:tcPr marL="40322" marR="40322" marT="20161" marB="20161" anchor="ctr">
                    <a:lnL>
                      <a:noFill/>
                    </a:lnL>
                    <a:lnR>
                      <a:noFill/>
                    </a:lnR>
                    <a:lnT>
                      <a:noFill/>
                    </a:lnT>
                    <a:lnB>
                      <a:noFill/>
                    </a:lnB>
                  </a:tcPr>
                </a:tc>
                <a:tc>
                  <a:txBody>
                    <a:bodyPr/>
                    <a:lstStyle/>
                    <a:p>
                      <a:r>
                        <a:rPr lang="en-US" sz="1100" dirty="0"/>
                        <a:t>0.335</a:t>
                      </a:r>
                    </a:p>
                  </a:txBody>
                  <a:tcPr marL="40322" marR="40322" marT="20161" marB="20161" anchor="ctr">
                    <a:lnL>
                      <a:noFill/>
                    </a:lnL>
                    <a:lnR>
                      <a:noFill/>
                    </a:lnR>
                    <a:lnT>
                      <a:noFill/>
                    </a:lnT>
                    <a:lnB>
                      <a:noFill/>
                    </a:lnB>
                  </a:tcPr>
                </a:tc>
                <a:tc>
                  <a:txBody>
                    <a:bodyPr/>
                    <a:lstStyle/>
                    <a:p>
                      <a:r>
                        <a:rPr lang="en-US" sz="1100"/>
                        <a:t>0.165 </a:t>
                      </a:r>
                    </a:p>
                  </a:txBody>
                  <a:tcPr marL="40322" marR="40322" marT="20161" marB="20161" anchor="ctr">
                    <a:lnL>
                      <a:noFill/>
                    </a:lnL>
                    <a:lnR>
                      <a:noFill/>
                    </a:lnR>
                    <a:lnT>
                      <a:noFill/>
                    </a:lnT>
                    <a:lnB>
                      <a:noFill/>
                    </a:lnB>
                  </a:tcPr>
                </a:tc>
                <a:extLst>
                  <a:ext uri="{0D108BD9-81ED-4DB2-BD59-A6C34878D82A}">
                    <a16:rowId xmlns:a16="http://schemas.microsoft.com/office/drawing/2014/main" val="1998671047"/>
                  </a:ext>
                </a:extLst>
              </a:tr>
              <a:tr h="227278">
                <a:tc>
                  <a:txBody>
                    <a:bodyPr/>
                    <a:lstStyle/>
                    <a:p>
                      <a:r>
                        <a:rPr lang="en-US" sz="1100"/>
                        <a:t>Zinc</a:t>
                      </a:r>
                    </a:p>
                  </a:txBody>
                  <a:tcPr marL="40322" marR="40322" marT="20161" marB="20161" anchor="ctr">
                    <a:lnL>
                      <a:noFill/>
                    </a:lnL>
                    <a:lnR>
                      <a:noFill/>
                    </a:lnR>
                    <a:lnT>
                      <a:noFill/>
                    </a:lnT>
                    <a:lnB>
                      <a:noFill/>
                    </a:lnB>
                  </a:tcPr>
                </a:tc>
                <a:tc>
                  <a:txBody>
                    <a:bodyPr/>
                    <a:lstStyle/>
                    <a:p>
                      <a:r>
                        <a:rPr lang="en-US" sz="1100" dirty="0"/>
                        <a:t>8.26</a:t>
                      </a:r>
                    </a:p>
                  </a:txBody>
                  <a:tcPr marL="40322" marR="40322" marT="20161" marB="20161" anchor="ctr">
                    <a:lnL>
                      <a:noFill/>
                    </a:lnL>
                    <a:lnR>
                      <a:noFill/>
                    </a:lnR>
                    <a:lnT>
                      <a:noFill/>
                    </a:lnT>
                    <a:lnB>
                      <a:noFill/>
                    </a:lnB>
                  </a:tcPr>
                </a:tc>
                <a:tc>
                  <a:txBody>
                    <a:bodyPr/>
                    <a:lstStyle/>
                    <a:p>
                      <a:r>
                        <a:rPr lang="en-US" sz="1100"/>
                        <a:t>4.50 </a:t>
                      </a:r>
                    </a:p>
                  </a:txBody>
                  <a:tcPr marL="40322" marR="40322" marT="20161" marB="20161" anchor="ctr">
                    <a:lnL>
                      <a:noFill/>
                    </a:lnL>
                    <a:lnR>
                      <a:noFill/>
                    </a:lnR>
                    <a:lnT>
                      <a:noFill/>
                    </a:lnT>
                    <a:lnB>
                      <a:noFill/>
                    </a:lnB>
                  </a:tcPr>
                </a:tc>
                <a:extLst>
                  <a:ext uri="{0D108BD9-81ED-4DB2-BD59-A6C34878D82A}">
                    <a16:rowId xmlns:a16="http://schemas.microsoft.com/office/drawing/2014/main" val="1291001767"/>
                  </a:ext>
                </a:extLst>
              </a:tr>
              <a:tr h="227278">
                <a:tc gridSpan="3">
                  <a:txBody>
                    <a:bodyPr/>
                    <a:lstStyle/>
                    <a:p>
                      <a:r>
                        <a:rPr lang="en-US" sz="1100" b="1" dirty="0"/>
                        <a:t>Organic Parameters</a:t>
                      </a:r>
                      <a:endParaRPr lang="en-US" sz="1100" dirty="0"/>
                    </a:p>
                  </a:txBody>
                  <a:tcPr marL="40322" marR="40322" marT="20161" marB="20161"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4286573"/>
                  </a:ext>
                </a:extLst>
              </a:tr>
              <a:tr h="410487">
                <a:tc>
                  <a:txBody>
                    <a:bodyPr/>
                    <a:lstStyle/>
                    <a:p>
                      <a:r>
                        <a:rPr lang="en-US" sz="1100"/>
                        <a:t>Bis(2-ethylhexyl) phthalate</a:t>
                      </a:r>
                    </a:p>
                  </a:txBody>
                  <a:tcPr marL="40322" marR="40322" marT="20161" marB="20161" anchor="ctr">
                    <a:lnL>
                      <a:noFill/>
                    </a:lnL>
                    <a:lnR>
                      <a:noFill/>
                    </a:lnR>
                    <a:lnT>
                      <a:noFill/>
                    </a:lnT>
                    <a:lnB>
                      <a:noFill/>
                    </a:lnB>
                  </a:tcPr>
                </a:tc>
                <a:tc>
                  <a:txBody>
                    <a:bodyPr/>
                    <a:lstStyle/>
                    <a:p>
                      <a:r>
                        <a:rPr lang="en-US" sz="1100"/>
                        <a:t>0.215</a:t>
                      </a:r>
                    </a:p>
                  </a:txBody>
                  <a:tcPr marL="40322" marR="40322" marT="20161" marB="20161" anchor="ctr">
                    <a:lnL>
                      <a:noFill/>
                    </a:lnL>
                    <a:lnR>
                      <a:noFill/>
                    </a:lnR>
                    <a:lnT>
                      <a:noFill/>
                    </a:lnT>
                    <a:lnB>
                      <a:noFill/>
                    </a:lnB>
                  </a:tcPr>
                </a:tc>
                <a:tc>
                  <a:txBody>
                    <a:bodyPr/>
                    <a:lstStyle/>
                    <a:p>
                      <a:r>
                        <a:rPr lang="en-US" sz="1100" dirty="0"/>
                        <a:t>0.101 </a:t>
                      </a:r>
                    </a:p>
                  </a:txBody>
                  <a:tcPr marL="40322" marR="40322" marT="20161" marB="20161" anchor="ctr">
                    <a:lnL>
                      <a:noFill/>
                    </a:lnL>
                    <a:lnR>
                      <a:noFill/>
                    </a:lnR>
                    <a:lnT>
                      <a:noFill/>
                    </a:lnT>
                    <a:lnB>
                      <a:noFill/>
                    </a:lnB>
                  </a:tcPr>
                </a:tc>
                <a:extLst>
                  <a:ext uri="{0D108BD9-81ED-4DB2-BD59-A6C34878D82A}">
                    <a16:rowId xmlns:a16="http://schemas.microsoft.com/office/drawing/2014/main" val="1770856625"/>
                  </a:ext>
                </a:extLst>
              </a:tr>
              <a:tr h="227278">
                <a:tc>
                  <a:txBody>
                    <a:bodyPr/>
                    <a:lstStyle/>
                    <a:p>
                      <a:r>
                        <a:rPr lang="en-US" sz="1100"/>
                        <a:t>Butylbenzyl phthalate</a:t>
                      </a:r>
                    </a:p>
                  </a:txBody>
                  <a:tcPr marL="40322" marR="40322" marT="20161" marB="20161" anchor="ctr">
                    <a:lnL>
                      <a:noFill/>
                    </a:lnL>
                    <a:lnR>
                      <a:noFill/>
                    </a:lnR>
                    <a:lnT>
                      <a:noFill/>
                    </a:lnT>
                    <a:lnB>
                      <a:noFill/>
                    </a:lnB>
                  </a:tcPr>
                </a:tc>
                <a:tc>
                  <a:txBody>
                    <a:bodyPr/>
                    <a:lstStyle/>
                    <a:p>
                      <a:r>
                        <a:rPr lang="en-US" sz="1100"/>
                        <a:t>0.188</a:t>
                      </a:r>
                    </a:p>
                  </a:txBody>
                  <a:tcPr marL="40322" marR="40322" marT="20161" marB="20161" anchor="ctr">
                    <a:lnL>
                      <a:noFill/>
                    </a:lnL>
                    <a:lnR>
                      <a:noFill/>
                    </a:lnR>
                    <a:lnT>
                      <a:noFill/>
                    </a:lnT>
                    <a:lnB>
                      <a:noFill/>
                    </a:lnB>
                  </a:tcPr>
                </a:tc>
                <a:tc>
                  <a:txBody>
                    <a:bodyPr/>
                    <a:lstStyle/>
                    <a:p>
                      <a:r>
                        <a:rPr lang="en-US" sz="1100" dirty="0"/>
                        <a:t>0.0887 </a:t>
                      </a:r>
                    </a:p>
                  </a:txBody>
                  <a:tcPr marL="40322" marR="40322" marT="20161" marB="20161" anchor="ctr">
                    <a:lnL>
                      <a:noFill/>
                    </a:lnL>
                    <a:lnR>
                      <a:noFill/>
                    </a:lnR>
                    <a:lnT>
                      <a:noFill/>
                    </a:lnT>
                    <a:lnB>
                      <a:noFill/>
                    </a:lnB>
                  </a:tcPr>
                </a:tc>
                <a:extLst>
                  <a:ext uri="{0D108BD9-81ED-4DB2-BD59-A6C34878D82A}">
                    <a16:rowId xmlns:a16="http://schemas.microsoft.com/office/drawing/2014/main" val="2187330983"/>
                  </a:ext>
                </a:extLst>
              </a:tr>
              <a:tr h="227278">
                <a:tc>
                  <a:txBody>
                    <a:bodyPr/>
                    <a:lstStyle/>
                    <a:p>
                      <a:r>
                        <a:rPr lang="en-US" sz="1100"/>
                        <a:t>Carbazole</a:t>
                      </a:r>
                    </a:p>
                  </a:txBody>
                  <a:tcPr marL="40322" marR="40322" marT="20161" marB="20161" anchor="ctr">
                    <a:lnL>
                      <a:noFill/>
                    </a:lnL>
                    <a:lnR>
                      <a:noFill/>
                    </a:lnR>
                    <a:lnT>
                      <a:noFill/>
                    </a:lnT>
                    <a:lnB>
                      <a:noFill/>
                    </a:lnB>
                  </a:tcPr>
                </a:tc>
                <a:tc>
                  <a:txBody>
                    <a:bodyPr/>
                    <a:lstStyle/>
                    <a:p>
                      <a:r>
                        <a:rPr lang="en-US" sz="1100"/>
                        <a:t>0.598</a:t>
                      </a:r>
                    </a:p>
                  </a:txBody>
                  <a:tcPr marL="40322" marR="40322" marT="20161" marB="20161" anchor="ctr">
                    <a:lnL>
                      <a:noFill/>
                    </a:lnL>
                    <a:lnR>
                      <a:noFill/>
                    </a:lnR>
                    <a:lnT>
                      <a:noFill/>
                    </a:lnT>
                    <a:lnB>
                      <a:noFill/>
                    </a:lnB>
                  </a:tcPr>
                </a:tc>
                <a:tc>
                  <a:txBody>
                    <a:bodyPr/>
                    <a:lstStyle/>
                    <a:p>
                      <a:r>
                        <a:rPr lang="en-US" sz="1100" dirty="0"/>
                        <a:t>0.276 </a:t>
                      </a:r>
                    </a:p>
                  </a:txBody>
                  <a:tcPr marL="40322" marR="40322" marT="20161" marB="20161" anchor="ctr">
                    <a:lnL>
                      <a:noFill/>
                    </a:lnL>
                    <a:lnR>
                      <a:noFill/>
                    </a:lnR>
                    <a:lnT>
                      <a:noFill/>
                    </a:lnT>
                    <a:lnB>
                      <a:noFill/>
                    </a:lnB>
                  </a:tcPr>
                </a:tc>
                <a:extLst>
                  <a:ext uri="{0D108BD9-81ED-4DB2-BD59-A6C34878D82A}">
                    <a16:rowId xmlns:a16="http://schemas.microsoft.com/office/drawing/2014/main" val="323276358"/>
                  </a:ext>
                </a:extLst>
              </a:tr>
              <a:tr h="227278">
                <a:tc>
                  <a:txBody>
                    <a:bodyPr/>
                    <a:lstStyle/>
                    <a:p>
                      <a:r>
                        <a:rPr lang="en-US" sz="1100"/>
                        <a:t>n-Decane</a:t>
                      </a:r>
                    </a:p>
                  </a:txBody>
                  <a:tcPr marL="40322" marR="40322" marT="20161" marB="20161" anchor="ctr">
                    <a:lnL>
                      <a:noFill/>
                    </a:lnL>
                    <a:lnR>
                      <a:noFill/>
                    </a:lnR>
                    <a:lnT>
                      <a:noFill/>
                    </a:lnT>
                    <a:lnB>
                      <a:noFill/>
                    </a:lnB>
                  </a:tcPr>
                </a:tc>
                <a:tc>
                  <a:txBody>
                    <a:bodyPr/>
                    <a:lstStyle/>
                    <a:p>
                      <a:r>
                        <a:rPr lang="en-US" sz="1100"/>
                        <a:t>0.948</a:t>
                      </a:r>
                    </a:p>
                  </a:txBody>
                  <a:tcPr marL="40322" marR="40322" marT="20161" marB="20161" anchor="ctr">
                    <a:lnL>
                      <a:noFill/>
                    </a:lnL>
                    <a:lnR>
                      <a:noFill/>
                    </a:lnR>
                    <a:lnT>
                      <a:noFill/>
                    </a:lnT>
                    <a:lnB>
                      <a:noFill/>
                    </a:lnB>
                  </a:tcPr>
                </a:tc>
                <a:tc>
                  <a:txBody>
                    <a:bodyPr/>
                    <a:lstStyle/>
                    <a:p>
                      <a:r>
                        <a:rPr lang="en-US" sz="1100" dirty="0"/>
                        <a:t>0.437 </a:t>
                      </a:r>
                    </a:p>
                  </a:txBody>
                  <a:tcPr marL="40322" marR="40322" marT="20161" marB="20161" anchor="ctr">
                    <a:lnL>
                      <a:noFill/>
                    </a:lnL>
                    <a:lnR>
                      <a:noFill/>
                    </a:lnR>
                    <a:lnT>
                      <a:noFill/>
                    </a:lnT>
                    <a:lnB>
                      <a:noFill/>
                    </a:lnB>
                  </a:tcPr>
                </a:tc>
                <a:extLst>
                  <a:ext uri="{0D108BD9-81ED-4DB2-BD59-A6C34878D82A}">
                    <a16:rowId xmlns:a16="http://schemas.microsoft.com/office/drawing/2014/main" val="3416136686"/>
                  </a:ext>
                </a:extLst>
              </a:tr>
              <a:tr h="227278">
                <a:tc>
                  <a:txBody>
                    <a:bodyPr/>
                    <a:lstStyle/>
                    <a:p>
                      <a:r>
                        <a:rPr lang="en-US" sz="1100"/>
                        <a:t>Fluoranthene</a:t>
                      </a:r>
                    </a:p>
                  </a:txBody>
                  <a:tcPr marL="40322" marR="40322" marT="20161" marB="20161" anchor="ctr">
                    <a:lnL>
                      <a:noFill/>
                    </a:lnL>
                    <a:lnR>
                      <a:noFill/>
                    </a:lnR>
                    <a:lnT>
                      <a:noFill/>
                    </a:lnT>
                    <a:lnB>
                      <a:noFill/>
                    </a:lnB>
                  </a:tcPr>
                </a:tc>
                <a:tc>
                  <a:txBody>
                    <a:bodyPr/>
                    <a:lstStyle/>
                    <a:p>
                      <a:r>
                        <a:rPr lang="en-US" sz="1100"/>
                        <a:t>0.0537</a:t>
                      </a:r>
                    </a:p>
                  </a:txBody>
                  <a:tcPr marL="40322" marR="40322" marT="20161" marB="20161" anchor="ctr">
                    <a:lnL>
                      <a:noFill/>
                    </a:lnL>
                    <a:lnR>
                      <a:noFill/>
                    </a:lnR>
                    <a:lnT>
                      <a:noFill/>
                    </a:lnT>
                    <a:lnB>
                      <a:noFill/>
                    </a:lnB>
                  </a:tcPr>
                </a:tc>
                <a:tc>
                  <a:txBody>
                    <a:bodyPr/>
                    <a:lstStyle/>
                    <a:p>
                      <a:r>
                        <a:rPr lang="en-US" sz="1100" dirty="0"/>
                        <a:t>0.0268 </a:t>
                      </a:r>
                    </a:p>
                  </a:txBody>
                  <a:tcPr marL="40322" marR="40322" marT="20161" marB="20161" anchor="ctr">
                    <a:lnL>
                      <a:noFill/>
                    </a:lnL>
                    <a:lnR>
                      <a:noFill/>
                    </a:lnR>
                    <a:lnT>
                      <a:noFill/>
                    </a:lnT>
                    <a:lnB>
                      <a:noFill/>
                    </a:lnB>
                  </a:tcPr>
                </a:tc>
                <a:extLst>
                  <a:ext uri="{0D108BD9-81ED-4DB2-BD59-A6C34878D82A}">
                    <a16:rowId xmlns:a16="http://schemas.microsoft.com/office/drawing/2014/main" val="3217100824"/>
                  </a:ext>
                </a:extLst>
              </a:tr>
              <a:tr h="227278">
                <a:tc>
                  <a:txBody>
                    <a:bodyPr/>
                    <a:lstStyle/>
                    <a:p>
                      <a:r>
                        <a:rPr lang="en-US" sz="1100"/>
                        <a:t>n-Octadecane</a:t>
                      </a:r>
                    </a:p>
                  </a:txBody>
                  <a:tcPr marL="40322" marR="40322" marT="20161" marB="20161" anchor="ctr">
                    <a:lnL>
                      <a:noFill/>
                    </a:lnL>
                    <a:lnR>
                      <a:noFill/>
                    </a:lnR>
                    <a:lnT>
                      <a:noFill/>
                    </a:lnT>
                    <a:lnB>
                      <a:noFill/>
                    </a:lnB>
                  </a:tcPr>
                </a:tc>
                <a:tc>
                  <a:txBody>
                    <a:bodyPr/>
                    <a:lstStyle/>
                    <a:p>
                      <a:r>
                        <a:rPr lang="en-US" sz="1100"/>
                        <a:t>0.589</a:t>
                      </a:r>
                    </a:p>
                  </a:txBody>
                  <a:tcPr marL="40322" marR="40322" marT="20161" marB="20161" anchor="ctr">
                    <a:lnL>
                      <a:noFill/>
                    </a:lnL>
                    <a:lnR>
                      <a:noFill/>
                    </a:lnR>
                    <a:lnT>
                      <a:noFill/>
                    </a:lnT>
                    <a:lnB>
                      <a:noFill/>
                    </a:lnB>
                  </a:tcPr>
                </a:tc>
                <a:tc>
                  <a:txBody>
                    <a:bodyPr/>
                    <a:lstStyle/>
                    <a:p>
                      <a:r>
                        <a:rPr lang="en-US" sz="1100" dirty="0"/>
                        <a:t>0.302 </a:t>
                      </a:r>
                    </a:p>
                  </a:txBody>
                  <a:tcPr marL="40322" marR="40322" marT="20161" marB="20161" anchor="ctr">
                    <a:lnL>
                      <a:noFill/>
                    </a:lnL>
                    <a:lnR>
                      <a:noFill/>
                    </a:lnR>
                    <a:lnT>
                      <a:noFill/>
                    </a:lnT>
                    <a:lnB>
                      <a:noFill/>
                    </a:lnB>
                  </a:tcPr>
                </a:tc>
                <a:extLst>
                  <a:ext uri="{0D108BD9-81ED-4DB2-BD59-A6C34878D82A}">
                    <a16:rowId xmlns:a16="http://schemas.microsoft.com/office/drawing/2014/main" val="3793006393"/>
                  </a:ext>
                </a:extLst>
              </a:tr>
            </a:tbl>
          </a:graphicData>
        </a:graphic>
      </p:graphicFrame>
      <p:sp>
        <p:nvSpPr>
          <p:cNvPr id="9" name="Rectangle 1">
            <a:extLst>
              <a:ext uri="{FF2B5EF4-FFF2-40B4-BE49-F238E27FC236}">
                <a16:creationId xmlns:a16="http://schemas.microsoft.com/office/drawing/2014/main" id="{EAAD9E6E-DA7F-544E-B16D-DD3EDC1B40BE}"/>
              </a:ext>
            </a:extLst>
          </p:cNvPr>
          <p:cNvSpPr>
            <a:spLocks noChangeArrowheads="1"/>
          </p:cNvSpPr>
          <p:nvPr/>
        </p:nvSpPr>
        <p:spPr bwMode="auto">
          <a:xfrm>
            <a:off x="4643942" y="573102"/>
            <a:ext cx="18672797" cy="6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799" dirty="0">
                <a:solidFill>
                  <a:srgbClr val="000000"/>
                </a:solidFill>
              </a:rPr>
              <a:t> </a:t>
            </a:r>
            <a:endParaRPr lang="en-US" altLang="en-US" sz="1799" dirty="0"/>
          </a:p>
          <a:p>
            <a:pPr defTabSz="914126"/>
            <a:r>
              <a:rPr lang="en-US" altLang="en-US" sz="1799" dirty="0">
                <a:solidFill>
                  <a:srgbClr val="000000"/>
                </a:solidFill>
              </a:rPr>
              <a:t>.</a:t>
            </a:r>
            <a:endParaRPr lang="en-US" altLang="en-US" sz="1799" dirty="0"/>
          </a:p>
        </p:txBody>
      </p:sp>
      <p:sp>
        <p:nvSpPr>
          <p:cNvPr id="2" name="TextBox 1">
            <a:extLst>
              <a:ext uri="{FF2B5EF4-FFF2-40B4-BE49-F238E27FC236}">
                <a16:creationId xmlns:a16="http://schemas.microsoft.com/office/drawing/2014/main" id="{76C5291E-0D78-F648-AD1F-61A642D3532B}"/>
              </a:ext>
            </a:extLst>
          </p:cNvPr>
          <p:cNvSpPr txBox="1"/>
          <p:nvPr/>
        </p:nvSpPr>
        <p:spPr>
          <a:xfrm>
            <a:off x="567578" y="5679637"/>
            <a:ext cx="5526834" cy="461665"/>
          </a:xfrm>
          <a:prstGeom prst="rect">
            <a:avLst/>
          </a:prstGeom>
          <a:noFill/>
        </p:spPr>
        <p:txBody>
          <a:bodyPr wrap="none" rtlCol="0">
            <a:spAutoFit/>
          </a:bodyPr>
          <a:lstStyle/>
          <a:p>
            <a:r>
              <a:rPr lang="en-US" dirty="0"/>
              <a:t>MORE STRINGENT STATE DISCHARGE REG’s</a:t>
            </a:r>
          </a:p>
        </p:txBody>
      </p:sp>
    </p:spTree>
    <p:extLst>
      <p:ext uri="{BB962C8B-B14F-4D97-AF65-F5344CB8AC3E}">
        <p14:creationId xmlns:p14="http://schemas.microsoft.com/office/powerpoint/2010/main" val="2936769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9" y="0"/>
            <a:ext cx="11548898" cy="1226795"/>
          </a:xfrm>
        </p:spPr>
        <p:txBody>
          <a:bodyPr>
            <a:noAutofit/>
          </a:bodyPr>
          <a:lstStyle/>
          <a:p>
            <a:pPr algn="ctr"/>
            <a:r>
              <a:rPr lang="en-US" sz="3600" dirty="0"/>
              <a:t>Overview of Current Eastern and Western U.S. Produced Water Recycling and Reuse Regulations</a:t>
            </a:r>
          </a:p>
        </p:txBody>
      </p:sp>
      <p:sp>
        <p:nvSpPr>
          <p:cNvPr id="3" name="Content Placeholder 2"/>
          <p:cNvSpPr>
            <a:spLocks noGrp="1"/>
          </p:cNvSpPr>
          <p:nvPr>
            <p:ph idx="1"/>
          </p:nvPr>
        </p:nvSpPr>
        <p:spPr>
          <a:xfrm>
            <a:off x="447649" y="1374661"/>
            <a:ext cx="5124047" cy="4525963"/>
          </a:xfrm>
        </p:spPr>
        <p:txBody>
          <a:bodyPr>
            <a:normAutofit fontScale="92500"/>
          </a:bodyPr>
          <a:lstStyle/>
          <a:p>
            <a:r>
              <a:rPr lang="en-US" dirty="0"/>
              <a:t>Recycling – use inside oil and gas</a:t>
            </a:r>
          </a:p>
          <a:p>
            <a:r>
              <a:rPr lang="en-US" dirty="0"/>
              <a:t>Reuse – use outside oil and gas</a:t>
            </a:r>
          </a:p>
          <a:p>
            <a:r>
              <a:rPr lang="en-US" dirty="0"/>
              <a:t>Eastern State Example</a:t>
            </a:r>
          </a:p>
          <a:p>
            <a:pPr lvl="1"/>
            <a:r>
              <a:rPr lang="en-US" dirty="0"/>
              <a:t>Pennsylvania</a:t>
            </a:r>
          </a:p>
          <a:p>
            <a:r>
              <a:rPr lang="en-US" dirty="0"/>
              <a:t>Western State Examples</a:t>
            </a:r>
          </a:p>
          <a:p>
            <a:pPr lvl="1"/>
            <a:r>
              <a:rPr lang="en-US" dirty="0"/>
              <a:t>Texas</a:t>
            </a:r>
          </a:p>
          <a:p>
            <a:pPr lvl="1"/>
            <a:r>
              <a:rPr lang="en-US" dirty="0"/>
              <a:t>New Mexico</a:t>
            </a:r>
          </a:p>
          <a:p>
            <a:pPr lvl="1"/>
            <a:r>
              <a:rPr lang="en-US" dirty="0"/>
              <a:t>Colorado</a:t>
            </a:r>
          </a:p>
          <a:p>
            <a:pPr lvl="1"/>
            <a:r>
              <a:rPr lang="en-US" dirty="0"/>
              <a:t>California</a:t>
            </a:r>
          </a:p>
          <a:p>
            <a:pPr lvl="1"/>
            <a:r>
              <a:rPr lang="en-US" dirty="0"/>
              <a:t>Wyoming</a:t>
            </a:r>
          </a:p>
          <a:p>
            <a:endParaRPr lang="en-US" dirty="0"/>
          </a:p>
        </p:txBody>
      </p:sp>
      <p:sp>
        <p:nvSpPr>
          <p:cNvPr id="4" name="Slide Number Placeholder 3"/>
          <p:cNvSpPr>
            <a:spLocks noGrp="1"/>
          </p:cNvSpPr>
          <p:nvPr>
            <p:ph type="sldNum" sz="quarter" idx="10"/>
          </p:nvPr>
        </p:nvSpPr>
        <p:spPr/>
        <p:txBody>
          <a:bodyPr/>
          <a:lstStyle/>
          <a:p>
            <a:fld id="{7D05C03C-279D-1145-AE8B-F529976953CD}" type="slidenum">
              <a:rPr lang="en-US" sz="1800" smtClean="0"/>
              <a:pPr/>
              <a:t>12</a:t>
            </a:fld>
            <a:endParaRPr lang="en-US" sz="1800" dirty="0"/>
          </a:p>
        </p:txBody>
      </p:sp>
      <p:pic>
        <p:nvPicPr>
          <p:cNvPr id="5" name="Picture 1" descr="page126image5997024">
            <a:extLst>
              <a:ext uri="{FF2B5EF4-FFF2-40B4-BE49-F238E27FC236}">
                <a16:creationId xmlns:a16="http://schemas.microsoft.com/office/drawing/2014/main" id="{B3603E3D-0FEF-1C4E-8E36-77E305F8C80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87818" y="1521197"/>
            <a:ext cx="5467484" cy="423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7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58E5B151-DA5B-B440-BA51-DBDA88018E58}"/>
              </a:ext>
            </a:extLst>
          </p:cNvPr>
          <p:cNvSpPr>
            <a:spLocks noGrp="1"/>
          </p:cNvSpPr>
          <p:nvPr>
            <p:ph idx="10"/>
          </p:nvPr>
        </p:nvSpPr>
        <p:spPr bwMode="auto">
          <a:xfrm>
            <a:off x="331624" y="613666"/>
            <a:ext cx="11661593" cy="6010134"/>
          </a:xfrm>
        </p:spPr>
        <p:txBody>
          <a:bodyPr vert="horz" wrap="square" lIns="91440" tIns="45720" rIns="91440" bIns="45720" numCol="1" rtlCol="0" anchor="t" anchorCtr="0" compatLnSpc="1">
            <a:prstTxWarp prst="textNoShape">
              <a:avLst/>
            </a:prstTxWarp>
            <a:normAutofit fontScale="25000" lnSpcReduction="20000"/>
          </a:bodyPr>
          <a:lstStyle/>
          <a:p>
            <a:pPr marL="620633" indent="-457200">
              <a:lnSpc>
                <a:spcPct val="110000"/>
              </a:lnSpc>
              <a:spcBef>
                <a:spcPts val="600"/>
              </a:spcBef>
              <a:spcAft>
                <a:spcPts val="600"/>
              </a:spcAft>
              <a:buClr>
                <a:srgbClr val="4F81BD"/>
              </a:buClr>
              <a:buFont typeface="Arial" panose="020B0604020202020204" pitchFamily="34" charset="0"/>
              <a:buChar char="•"/>
              <a:defRPr/>
            </a:pPr>
            <a:r>
              <a:rPr lang="en-US" altLang="en-US" sz="11200" dirty="0">
                <a:solidFill>
                  <a:srgbClr val="003F72"/>
                </a:solidFill>
                <a:latin typeface="Calibri" panose="020F0502020204030204" pitchFamily="34" charset="0"/>
                <a:cs typeface="Calibri" panose="020F0502020204030204" pitchFamily="34" charset="0"/>
              </a:rPr>
              <a:t>Example Time Period Examined: January 2019 – January 2020 (13 months)</a:t>
            </a:r>
          </a:p>
          <a:p>
            <a:pPr marL="849313" lvl="1" indent="-457200">
              <a:lnSpc>
                <a:spcPct val="110000"/>
              </a:lnSpc>
              <a:spcBef>
                <a:spcPts val="600"/>
              </a:spcBef>
              <a:spcAft>
                <a:spcPts val="600"/>
              </a:spcAft>
              <a:buClr>
                <a:srgbClr val="4F81BD"/>
              </a:buClr>
              <a:buFont typeface="Arial" panose="020B0604020202020204" pitchFamily="34" charset="0"/>
              <a:buChar char="•"/>
              <a:defRPr/>
            </a:pPr>
            <a:r>
              <a:rPr lang="en-US" altLang="en-US" sz="5100" dirty="0">
                <a:latin typeface="Calibri" panose="020F0502020204030204" pitchFamily="34" charset="0"/>
                <a:cs typeface="Calibri" panose="020F0502020204030204" pitchFamily="34" charset="0"/>
              </a:rPr>
              <a:t> </a:t>
            </a:r>
            <a:r>
              <a:rPr lang="en-US" altLang="en-US" sz="9600" dirty="0">
                <a:latin typeface="Calibri" panose="020F0502020204030204" pitchFamily="34" charset="0"/>
                <a:cs typeface="Calibri" panose="020F0502020204030204" pitchFamily="34" charset="0"/>
              </a:rPr>
              <a:t>From PA DEP Oil and Gas Waste Reporting Website </a:t>
            </a:r>
            <a:r>
              <a:rPr lang="en-US" altLang="en-US" sz="9600" dirty="0">
                <a:solidFill>
                  <a:srgbClr val="003F72"/>
                </a:solidFill>
                <a:latin typeface="Calibri" panose="020F0502020204030204" pitchFamily="34" charset="0"/>
                <a:cs typeface="Calibri" panose="020F0502020204030204" pitchFamily="34" charset="0"/>
              </a:rPr>
              <a:t> for unconventional PA Operators (Marcellus/Utica)</a:t>
            </a:r>
          </a:p>
          <a:p>
            <a:pPr marL="620633" indent="-457200">
              <a:lnSpc>
                <a:spcPct val="110000"/>
              </a:lnSpc>
              <a:spcBef>
                <a:spcPts val="600"/>
              </a:spcBef>
              <a:spcAft>
                <a:spcPts val="600"/>
              </a:spcAft>
              <a:buClr>
                <a:srgbClr val="4F81BD"/>
              </a:buClr>
              <a:buFont typeface="Arial" panose="020B0604020202020204" pitchFamily="34" charset="0"/>
              <a:buChar char="•"/>
              <a:defRPr/>
            </a:pPr>
            <a:r>
              <a:rPr lang="en-US" altLang="en-US" sz="11200" dirty="0">
                <a:solidFill>
                  <a:srgbClr val="003F72"/>
                </a:solidFill>
                <a:latin typeface="Calibri" panose="020F0502020204030204" pitchFamily="34" charset="0"/>
                <a:cs typeface="Calibri" panose="020F0502020204030204" pitchFamily="34" charset="0"/>
              </a:rPr>
              <a:t>Produced Water Recycling</a:t>
            </a:r>
          </a:p>
          <a:p>
            <a:pPr marL="849313" lvl="1" indent="-457200">
              <a:lnSpc>
                <a:spcPct val="110000"/>
              </a:lnSpc>
              <a:spcBef>
                <a:spcPts val="600"/>
              </a:spcBef>
              <a:spcAft>
                <a:spcPts val="600"/>
              </a:spcAft>
              <a:buClr>
                <a:srgbClr val="4F81BD"/>
              </a:buClr>
              <a:buFont typeface="Arial" panose="020B0604020202020204" pitchFamily="34" charset="0"/>
              <a:buChar char="•"/>
              <a:defRPr/>
            </a:pPr>
            <a:r>
              <a:rPr lang="en-US" altLang="en-US" sz="9600" dirty="0">
                <a:solidFill>
                  <a:srgbClr val="003F72"/>
                </a:solidFill>
                <a:latin typeface="Calibri" panose="020F0502020204030204" pitchFamily="34" charset="0"/>
                <a:cs typeface="Calibri" panose="020F0502020204030204" pitchFamily="34" charset="0"/>
              </a:rPr>
              <a:t>The majority of produced water from unconventional wells in PA is pre-treated and recycled for the next well. Most operators store water in above ground containment facilities. Impoundments are banned in PA. </a:t>
            </a:r>
          </a:p>
          <a:p>
            <a:pPr marL="620633" indent="-457200">
              <a:lnSpc>
                <a:spcPct val="110000"/>
              </a:lnSpc>
              <a:spcBef>
                <a:spcPts val="600"/>
              </a:spcBef>
              <a:spcAft>
                <a:spcPts val="600"/>
              </a:spcAft>
              <a:buClr>
                <a:srgbClr val="4F81BD"/>
              </a:buClr>
              <a:buFont typeface="Arial" panose="020B0604020202020204" pitchFamily="34" charset="0"/>
              <a:buChar char="•"/>
              <a:defRPr/>
            </a:pPr>
            <a:r>
              <a:rPr lang="en-US" altLang="en-US" sz="11200" dirty="0">
                <a:solidFill>
                  <a:srgbClr val="003F72"/>
                </a:solidFill>
                <a:latin typeface="Calibri" panose="020F0502020204030204" pitchFamily="34" charset="0"/>
                <a:cs typeface="Calibri" panose="020F0502020204030204" pitchFamily="34" charset="0"/>
              </a:rPr>
              <a:t>Injection Wells</a:t>
            </a:r>
          </a:p>
          <a:p>
            <a:pPr marL="849313" lvl="1" indent="-457200">
              <a:lnSpc>
                <a:spcPct val="110000"/>
              </a:lnSpc>
              <a:spcBef>
                <a:spcPts val="600"/>
              </a:spcBef>
              <a:spcAft>
                <a:spcPts val="600"/>
              </a:spcAft>
              <a:buClr>
                <a:srgbClr val="4F81BD"/>
              </a:buClr>
              <a:buFont typeface="Arial" panose="020B0604020202020204" pitchFamily="34" charset="0"/>
              <a:buChar char="•"/>
              <a:defRPr/>
            </a:pPr>
            <a:r>
              <a:rPr lang="en-US" altLang="en-US" sz="9600" dirty="0">
                <a:solidFill>
                  <a:srgbClr val="003F72"/>
                </a:solidFill>
                <a:latin typeface="Calibri" panose="020F0502020204030204" pitchFamily="34" charset="0"/>
                <a:cs typeface="Calibri" panose="020F0502020204030204" pitchFamily="34" charset="0"/>
              </a:rPr>
              <a:t>Only 7 commercial disposal wells in PA. Some PW shipped to Ohio and West Virginia. </a:t>
            </a:r>
          </a:p>
          <a:p>
            <a:pPr marL="620633" indent="-457200">
              <a:lnSpc>
                <a:spcPct val="110000"/>
              </a:lnSpc>
              <a:spcBef>
                <a:spcPts val="600"/>
              </a:spcBef>
              <a:spcAft>
                <a:spcPts val="600"/>
              </a:spcAft>
              <a:buClr>
                <a:srgbClr val="4F81BD"/>
              </a:buClr>
              <a:buFont typeface="Arial" panose="020B0604020202020204" pitchFamily="34" charset="0"/>
              <a:buChar char="•"/>
              <a:defRPr/>
            </a:pPr>
            <a:r>
              <a:rPr lang="en-US" altLang="en-US" sz="11200" dirty="0">
                <a:solidFill>
                  <a:srgbClr val="003F72"/>
                </a:solidFill>
                <a:latin typeface="Calibri" panose="020F0502020204030204" pitchFamily="34" charset="0"/>
                <a:cs typeface="Calibri" panose="020F0502020204030204" pitchFamily="34" charset="0"/>
              </a:rPr>
              <a:t>Produced Water Treatment and Reuse</a:t>
            </a:r>
          </a:p>
          <a:p>
            <a:pPr marL="849313" lvl="1" indent="-457200">
              <a:lnSpc>
                <a:spcPct val="110000"/>
              </a:lnSpc>
              <a:spcBef>
                <a:spcPts val="600"/>
              </a:spcBef>
              <a:spcAft>
                <a:spcPts val="600"/>
              </a:spcAft>
              <a:buClr>
                <a:srgbClr val="4F81BD"/>
              </a:buClr>
              <a:buFont typeface="Arial" panose="020B0604020202020204" pitchFamily="34" charset="0"/>
              <a:buChar char="•"/>
              <a:defRPr/>
            </a:pPr>
            <a:r>
              <a:rPr lang="en-US" altLang="en-US" sz="9600" dirty="0">
                <a:solidFill>
                  <a:srgbClr val="003F72"/>
                </a:solidFill>
                <a:latin typeface="Calibri" panose="020F0502020204030204" pitchFamily="34" charset="0"/>
                <a:cs typeface="Calibri" panose="020F0502020204030204" pitchFamily="34" charset="0"/>
              </a:rPr>
              <a:t>Discharge, disposal and road spreading of produced water prohibited. POTWs are not permitted to treat water. Only PADEP approved CWT facilities may treat and discharge. </a:t>
            </a:r>
            <a:r>
              <a:rPr lang="en-US" altLang="en-US" sz="9600" u="sng" dirty="0">
                <a:solidFill>
                  <a:srgbClr val="003F72"/>
                </a:solidFill>
                <a:latin typeface="Calibri" panose="020F0502020204030204" pitchFamily="34" charset="0"/>
                <a:cs typeface="Calibri" panose="020F0502020204030204" pitchFamily="34" charset="0"/>
              </a:rPr>
              <a:t>Must meet drinking water standards prior to discharge</a:t>
            </a:r>
            <a:r>
              <a:rPr lang="en-US" altLang="en-US" sz="9600" dirty="0">
                <a:solidFill>
                  <a:srgbClr val="003F72"/>
                </a:solidFill>
                <a:latin typeface="Calibri" panose="020F0502020204030204" pitchFamily="34" charset="0"/>
                <a:cs typeface="Calibri" panose="020F0502020204030204" pitchFamily="34" charset="0"/>
              </a:rPr>
              <a:t>. Few exist. </a:t>
            </a:r>
          </a:p>
          <a:p>
            <a:pPr marL="849313" lvl="1" indent="-457200">
              <a:lnSpc>
                <a:spcPct val="110000"/>
              </a:lnSpc>
              <a:spcBef>
                <a:spcPts val="600"/>
              </a:spcBef>
              <a:spcAft>
                <a:spcPts val="600"/>
              </a:spcAft>
              <a:buClr>
                <a:srgbClr val="4F81BD"/>
              </a:buClr>
              <a:buFont typeface="Arial" panose="020B0604020202020204" pitchFamily="34" charset="0"/>
              <a:buChar char="•"/>
              <a:defRPr/>
            </a:pPr>
            <a:endParaRPr lang="en-US" altLang="en-US" sz="4100" dirty="0">
              <a:solidFill>
                <a:srgbClr val="003F72"/>
              </a:solidFill>
              <a:latin typeface="Calibri" panose="020F0502020204030204" pitchFamily="34" charset="0"/>
              <a:cs typeface="Calibri" panose="020F0502020204030204" pitchFamily="34" charset="0"/>
            </a:endParaRPr>
          </a:p>
          <a:p>
            <a:pPr marL="849313" lvl="1" indent="-457200">
              <a:lnSpc>
                <a:spcPct val="110000"/>
              </a:lnSpc>
              <a:spcBef>
                <a:spcPts val="600"/>
              </a:spcBef>
              <a:spcAft>
                <a:spcPts val="600"/>
              </a:spcAft>
              <a:buClr>
                <a:srgbClr val="4F81BD"/>
              </a:buClr>
              <a:buFont typeface="Arial" panose="020B0604020202020204" pitchFamily="34" charset="0"/>
              <a:buChar char="•"/>
              <a:defRPr/>
            </a:pPr>
            <a:endParaRPr lang="en-US" altLang="en-US" dirty="0">
              <a:solidFill>
                <a:srgbClr val="003F72"/>
              </a:solidFill>
              <a:latin typeface="Calibri" panose="020F0502020204030204" pitchFamily="34" charset="0"/>
              <a:cs typeface="Calibri" panose="020F0502020204030204" pitchFamily="34" charset="0"/>
            </a:endParaRPr>
          </a:p>
          <a:p>
            <a:pPr marL="1077913" lvl="2">
              <a:lnSpc>
                <a:spcPct val="110000"/>
              </a:lnSpc>
              <a:spcBef>
                <a:spcPts val="600"/>
              </a:spcBef>
              <a:spcAft>
                <a:spcPts val="600"/>
              </a:spcAft>
              <a:buClr>
                <a:srgbClr val="4F81BD"/>
              </a:buClr>
              <a:defRPr/>
            </a:pPr>
            <a:endParaRPr lang="en-US" altLang="en-US" dirty="0">
              <a:solidFill>
                <a:srgbClr val="003F72"/>
              </a:solidFill>
              <a:latin typeface="Calibri" panose="020F0502020204030204" pitchFamily="34" charset="0"/>
              <a:cs typeface="Calibri" panose="020F0502020204030204" pitchFamily="34" charset="0"/>
            </a:endParaRPr>
          </a:p>
          <a:p>
            <a:pPr marL="1077913" lvl="2">
              <a:lnSpc>
                <a:spcPct val="110000"/>
              </a:lnSpc>
              <a:spcBef>
                <a:spcPts val="600"/>
              </a:spcBef>
              <a:spcAft>
                <a:spcPts val="600"/>
              </a:spcAft>
              <a:buClr>
                <a:srgbClr val="4F81BD"/>
              </a:buClr>
              <a:defRPr/>
            </a:pPr>
            <a:endParaRPr lang="en-US" altLang="en-US" dirty="0">
              <a:solidFill>
                <a:srgbClr val="003F72"/>
              </a:solidFill>
              <a:latin typeface="Calibri" panose="020F0502020204030204" pitchFamily="34" charset="0"/>
              <a:cs typeface="Calibri" panose="020F0502020204030204" pitchFamily="34" charset="0"/>
            </a:endParaRPr>
          </a:p>
          <a:p>
            <a:pPr marL="1077913" lvl="2">
              <a:lnSpc>
                <a:spcPct val="110000"/>
              </a:lnSpc>
              <a:spcBef>
                <a:spcPts val="600"/>
              </a:spcBef>
              <a:spcAft>
                <a:spcPts val="600"/>
              </a:spcAft>
              <a:buClr>
                <a:srgbClr val="4F81BD"/>
              </a:buClr>
              <a:defRPr/>
            </a:pPr>
            <a:endParaRPr lang="en-US" altLang="en-US" dirty="0">
              <a:solidFill>
                <a:srgbClr val="003F72"/>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67C79F9B-ABF2-934C-93A5-241997B301B2}"/>
              </a:ext>
            </a:extLst>
          </p:cNvPr>
          <p:cNvSpPr/>
          <p:nvPr/>
        </p:nvSpPr>
        <p:spPr>
          <a:xfrm>
            <a:off x="159027" y="0"/>
            <a:ext cx="11834190" cy="671209"/>
          </a:xfrm>
          <a:prstGeom prst="rect">
            <a:avLst/>
          </a:prstGeom>
        </p:spPr>
        <p:txBody>
          <a:bodyPr wrap="square">
            <a:spAutoFit/>
          </a:bodyPr>
          <a:lstStyle/>
          <a:p>
            <a:pPr marL="620713" lvl="1">
              <a:lnSpc>
                <a:spcPct val="110000"/>
              </a:lnSpc>
              <a:spcBef>
                <a:spcPts val="600"/>
              </a:spcBef>
              <a:spcAft>
                <a:spcPts val="600"/>
              </a:spcAft>
              <a:buClr>
                <a:srgbClr val="4F81BD"/>
              </a:buClr>
              <a:defRPr/>
            </a:pPr>
            <a:r>
              <a:rPr lang="en-US" altLang="en-US" sz="3600" dirty="0">
                <a:solidFill>
                  <a:srgbClr val="0093D2"/>
                </a:solidFill>
                <a:latin typeface="Calibri" panose="020F0502020204030204" pitchFamily="34" charset="0"/>
                <a:cs typeface="Calibri" panose="020F0502020204030204" pitchFamily="34" charset="0"/>
              </a:rPr>
              <a:t>Produced Water Treatment and Reuse in Pennsylvania </a:t>
            </a:r>
          </a:p>
        </p:txBody>
      </p:sp>
      <p:sp>
        <p:nvSpPr>
          <p:cNvPr id="3" name="Slide Number Placeholder 2">
            <a:extLst>
              <a:ext uri="{FF2B5EF4-FFF2-40B4-BE49-F238E27FC236}">
                <a16:creationId xmlns:a16="http://schemas.microsoft.com/office/drawing/2014/main" id="{60DBCB93-1BA9-3E4B-A6BA-BC96724C9DFD}"/>
              </a:ext>
            </a:extLst>
          </p:cNvPr>
          <p:cNvSpPr>
            <a:spLocks noGrp="1"/>
          </p:cNvSpPr>
          <p:nvPr>
            <p:ph type="sldNum" sz="quarter" idx="11"/>
          </p:nvPr>
        </p:nvSpPr>
        <p:spPr/>
        <p:txBody>
          <a:bodyPr/>
          <a:lstStyle/>
          <a:p>
            <a:fld id="{24DDBAE6-003D-5C43-8CE9-901CB3F80FBA}" type="slidenum">
              <a:rPr lang="en-US" altLang="en-US" smtClean="0"/>
              <a:pPr/>
              <a:t>13</a:t>
            </a:fld>
            <a:endParaRPr lang="en-US" altLang="en-US"/>
          </a:p>
        </p:txBody>
      </p:sp>
      <p:sp>
        <p:nvSpPr>
          <p:cNvPr id="6" name="Slide Number Placeholder 3">
            <a:extLst>
              <a:ext uri="{FF2B5EF4-FFF2-40B4-BE49-F238E27FC236}">
                <a16:creationId xmlns:a16="http://schemas.microsoft.com/office/drawing/2014/main" id="{1F306EB3-8874-A04B-AA32-DEC38BD6CFF8}"/>
              </a:ext>
            </a:extLst>
          </p:cNvPr>
          <p:cNvSpPr txBox="1">
            <a:spLocks/>
          </p:cNvSpPr>
          <p:nvPr/>
        </p:nvSpPr>
        <p:spPr>
          <a:xfrm>
            <a:off x="11350843" y="6258770"/>
            <a:ext cx="548283" cy="3650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FAE6EC-EA12-374C-A84A-17A4DA827C49}" type="slidenum">
              <a:rPr lang="en-US" sz="1799">
                <a:solidFill>
                  <a:schemeClr val="bg1"/>
                </a:solidFill>
              </a:rPr>
              <a:pPr/>
              <a:t>13</a:t>
            </a:fld>
            <a:endParaRPr lang="en-US" sz="1799" dirty="0">
              <a:solidFill>
                <a:schemeClr val="bg1"/>
              </a:solidFill>
            </a:endParaRPr>
          </a:p>
        </p:txBody>
      </p:sp>
    </p:spTree>
    <p:extLst>
      <p:ext uri="{BB962C8B-B14F-4D97-AF65-F5344CB8AC3E}">
        <p14:creationId xmlns:p14="http://schemas.microsoft.com/office/powerpoint/2010/main" val="2363693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39AE73C-3934-1B41-A74F-15A1CFED6AA5}"/>
              </a:ext>
            </a:extLst>
          </p:cNvPr>
          <p:cNvGraphicFramePr>
            <a:graphicFrameLocks/>
          </p:cNvGraphicFramePr>
          <p:nvPr>
            <p:extLst>
              <p:ext uri="{D42A27DB-BD31-4B8C-83A1-F6EECF244321}">
                <p14:modId xmlns:p14="http://schemas.microsoft.com/office/powerpoint/2010/main" val="435497394"/>
              </p:ext>
            </p:extLst>
          </p:nvPr>
        </p:nvGraphicFramePr>
        <p:xfrm>
          <a:off x="5639111" y="1457738"/>
          <a:ext cx="6193804" cy="3936240"/>
        </p:xfrm>
        <a:graphic>
          <a:graphicData uri="http://schemas.openxmlformats.org/drawingml/2006/chart">
            <c:chart xmlns:c="http://schemas.openxmlformats.org/drawingml/2006/chart" xmlns:r="http://schemas.openxmlformats.org/officeDocument/2006/relationships" r:id="rId2"/>
          </a:graphicData>
        </a:graphic>
      </p:graphicFrame>
      <p:sp>
        <p:nvSpPr>
          <p:cNvPr id="12291" name="Slide Number Placeholder 3">
            <a:extLst>
              <a:ext uri="{FF2B5EF4-FFF2-40B4-BE49-F238E27FC236}">
                <a16:creationId xmlns:a16="http://schemas.microsoft.com/office/drawing/2014/main" id="{D24D601A-289B-4845-A3DF-3175AC8529C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C76817-02D1-6541-8C5C-C05808CCBF59}" type="slidenum">
              <a:rPr lang="en-US" altLang="en-US" sz="1800">
                <a:solidFill>
                  <a:schemeClr val="bg1"/>
                </a:solidFill>
              </a:rPr>
              <a:pPr/>
              <a:t>14</a:t>
            </a:fld>
            <a:endParaRPr lang="en-US" altLang="en-US" sz="1800" dirty="0">
              <a:solidFill>
                <a:schemeClr val="bg1"/>
              </a:solidFill>
            </a:endParaRPr>
          </a:p>
        </p:txBody>
      </p:sp>
      <p:sp>
        <p:nvSpPr>
          <p:cNvPr id="4" name="Content Placeholder 2">
            <a:extLst>
              <a:ext uri="{FF2B5EF4-FFF2-40B4-BE49-F238E27FC236}">
                <a16:creationId xmlns:a16="http://schemas.microsoft.com/office/drawing/2014/main" id="{BC5E4DC3-536F-C14B-AC65-318DD03A9154}"/>
              </a:ext>
            </a:extLst>
          </p:cNvPr>
          <p:cNvSpPr txBox="1">
            <a:spLocks/>
          </p:cNvSpPr>
          <p:nvPr/>
        </p:nvSpPr>
        <p:spPr bwMode="auto">
          <a:xfrm>
            <a:off x="91488" y="1070112"/>
            <a:ext cx="5547623" cy="4525962"/>
          </a:xfrm>
          <a:prstGeom prst="rect">
            <a:avLst/>
          </a:prstGeom>
        </p:spPr>
        <p:txBody>
          <a:bodyPr vert="horz" wrap="square" lIns="91440" tIns="45720" rIns="91440" bIns="45720" numCol="1" rtlCol="0" anchor="t" anchorCtr="0" compatLnSpc="1">
            <a:prstTxWarp prst="textNoShape">
              <a:avLst/>
            </a:prstTxWarp>
            <a:normAutofit/>
          </a:bodyPr>
          <a:lstStyle>
            <a:defPPr>
              <a:defRPr lang="en-US"/>
            </a:defPPr>
            <a:lvl1pPr marL="0" algn="r" defTabSz="609493" rtl="0" eaLnBrk="1" latinLnBrk="0" hangingPunct="1">
              <a:defRPr sz="1200" kern="1200">
                <a:solidFill>
                  <a:schemeClr val="bg2"/>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ctr">
              <a:lnSpc>
                <a:spcPct val="150000"/>
              </a:lnSpc>
              <a:defRPr/>
            </a:pPr>
            <a:r>
              <a:rPr lang="en-US" altLang="en-US" sz="3200" dirty="0">
                <a:solidFill>
                  <a:srgbClr val="1C1148"/>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Key Takeaways</a:t>
            </a:r>
          </a:p>
          <a:p>
            <a:pPr marL="392113" lvl="1" algn="ctr">
              <a:lnSpc>
                <a:spcPct val="110000"/>
              </a:lnSpc>
              <a:spcBef>
                <a:spcPts val="600"/>
              </a:spcBef>
              <a:spcAft>
                <a:spcPts val="600"/>
              </a:spcAft>
              <a:buClr>
                <a:srgbClr val="4F81BD"/>
              </a:buClr>
              <a:defRPr/>
            </a:pPr>
            <a:r>
              <a:rPr lang="en-US" altLang="en-US" dirty="0">
                <a:solidFill>
                  <a:srgbClr val="003F72"/>
                </a:solidFill>
                <a:latin typeface="Calibri" panose="020F0502020204030204" pitchFamily="34" charset="0"/>
                <a:cs typeface="Calibri" panose="020F0502020204030204" pitchFamily="34" charset="0"/>
              </a:rPr>
              <a:t>January 2019 – January 2020*</a:t>
            </a:r>
          </a:p>
          <a:p>
            <a:pPr marL="620713" lvl="1">
              <a:lnSpc>
                <a:spcPct val="110000"/>
              </a:lnSpc>
              <a:spcBef>
                <a:spcPts val="600"/>
              </a:spcBef>
              <a:spcAft>
                <a:spcPts val="600"/>
              </a:spcAft>
              <a:buClr>
                <a:srgbClr val="4F81BD"/>
              </a:buClr>
              <a:defRPr/>
            </a:pPr>
            <a:r>
              <a:rPr lang="en-US" altLang="en-US" dirty="0">
                <a:solidFill>
                  <a:srgbClr val="003F72"/>
                </a:solidFill>
                <a:latin typeface="Calibri" panose="020F0502020204030204" pitchFamily="34" charset="0"/>
                <a:cs typeface="Calibri" panose="020F0502020204030204" pitchFamily="34" charset="0"/>
              </a:rPr>
              <a:t>73,815,044 barrels of wastewater reported by PA Operators</a:t>
            </a:r>
          </a:p>
          <a:p>
            <a:pPr marL="1077913" lvl="2">
              <a:lnSpc>
                <a:spcPct val="110000"/>
              </a:lnSpc>
              <a:spcBef>
                <a:spcPts val="600"/>
              </a:spcBef>
              <a:spcAft>
                <a:spcPts val="600"/>
              </a:spcAft>
              <a:buClr>
                <a:srgbClr val="4F81BD"/>
              </a:buClr>
              <a:defRPr/>
            </a:pPr>
            <a:r>
              <a:rPr lang="en-US" altLang="en-US" dirty="0">
                <a:solidFill>
                  <a:srgbClr val="003F72"/>
                </a:solidFill>
                <a:latin typeface="Calibri" panose="020F0502020204030204" pitchFamily="34" charset="0"/>
                <a:cs typeface="Calibri" panose="020F0502020204030204" pitchFamily="34" charset="0"/>
              </a:rPr>
              <a:t>68,649,013 barrels </a:t>
            </a:r>
            <a:r>
              <a:rPr lang="en-US" altLang="en-US" u="sng" dirty="0">
                <a:solidFill>
                  <a:srgbClr val="003F72"/>
                </a:solidFill>
                <a:latin typeface="Calibri" panose="020F0502020204030204" pitchFamily="34" charset="0"/>
                <a:cs typeface="Calibri" panose="020F0502020204030204" pitchFamily="34" charset="0"/>
              </a:rPr>
              <a:t>recycled</a:t>
            </a:r>
            <a:r>
              <a:rPr lang="en-US" altLang="en-US" dirty="0">
                <a:solidFill>
                  <a:srgbClr val="003F72"/>
                </a:solidFill>
                <a:latin typeface="Calibri" panose="020F0502020204030204" pitchFamily="34" charset="0"/>
                <a:cs typeface="Calibri" panose="020F0502020204030204" pitchFamily="34" charset="0"/>
              </a:rPr>
              <a:t> or treated for </a:t>
            </a:r>
            <a:r>
              <a:rPr lang="en-US" altLang="en-US" u="sng" dirty="0">
                <a:solidFill>
                  <a:srgbClr val="003F72"/>
                </a:solidFill>
                <a:latin typeface="Calibri" panose="020F0502020204030204" pitchFamily="34" charset="0"/>
                <a:cs typeface="Calibri" panose="020F0502020204030204" pitchFamily="34" charset="0"/>
              </a:rPr>
              <a:t>reuse</a:t>
            </a:r>
            <a:r>
              <a:rPr lang="en-US" altLang="en-US" dirty="0">
                <a:solidFill>
                  <a:srgbClr val="003F72"/>
                </a:solidFill>
                <a:latin typeface="Calibri" panose="020F0502020204030204" pitchFamily="34" charset="0"/>
                <a:cs typeface="Calibri" panose="020F0502020204030204" pitchFamily="34" charset="0"/>
              </a:rPr>
              <a:t> (93%)</a:t>
            </a:r>
          </a:p>
          <a:p>
            <a:pPr marL="1077913" lvl="2">
              <a:lnSpc>
                <a:spcPct val="110000"/>
              </a:lnSpc>
              <a:spcBef>
                <a:spcPts val="600"/>
              </a:spcBef>
              <a:spcAft>
                <a:spcPts val="600"/>
              </a:spcAft>
              <a:buClr>
                <a:srgbClr val="4F81BD"/>
              </a:buClr>
              <a:defRPr/>
            </a:pPr>
            <a:r>
              <a:rPr lang="en-US" altLang="en-US" dirty="0">
                <a:solidFill>
                  <a:srgbClr val="003F72"/>
                </a:solidFill>
                <a:latin typeface="Calibri" panose="020F0502020204030204" pitchFamily="34" charset="0"/>
                <a:cs typeface="Calibri" panose="020F0502020204030204" pitchFamily="34" charset="0"/>
              </a:rPr>
              <a:t>5,166,031 barrels disposed in injection wells (7%)</a:t>
            </a:r>
          </a:p>
          <a:p>
            <a:pPr marL="849313" lvl="2">
              <a:lnSpc>
                <a:spcPct val="110000"/>
              </a:lnSpc>
              <a:spcBef>
                <a:spcPts val="600"/>
              </a:spcBef>
              <a:spcAft>
                <a:spcPts val="600"/>
              </a:spcAft>
              <a:buClr>
                <a:srgbClr val="4F81BD"/>
              </a:buClr>
              <a:defRPr/>
            </a:pPr>
            <a:endParaRPr lang="en-US" altLang="en-US" dirty="0">
              <a:solidFill>
                <a:srgbClr val="003F72"/>
              </a:solidFill>
              <a:latin typeface="Calibri" panose="020F0502020204030204" pitchFamily="34" charset="0"/>
              <a:cs typeface="Calibri" panose="020F0502020204030204" pitchFamily="34" charset="0"/>
            </a:endParaRPr>
          </a:p>
          <a:p>
            <a:pPr marL="1077913" lvl="2">
              <a:lnSpc>
                <a:spcPct val="110000"/>
              </a:lnSpc>
              <a:spcBef>
                <a:spcPts val="600"/>
              </a:spcBef>
              <a:spcAft>
                <a:spcPts val="600"/>
              </a:spcAft>
              <a:buClr>
                <a:srgbClr val="4F81BD"/>
              </a:buClr>
              <a:defRPr/>
            </a:pPr>
            <a:endParaRPr lang="en-US" altLang="en-US" dirty="0">
              <a:solidFill>
                <a:srgbClr val="003F72"/>
              </a:solidFill>
              <a:latin typeface="Calibri" panose="020F0502020204030204" pitchFamily="34" charset="0"/>
              <a:cs typeface="Calibri" panose="020F0502020204030204" pitchFamily="34" charset="0"/>
            </a:endParaRPr>
          </a:p>
          <a:p>
            <a:pPr marL="1077913" lvl="2">
              <a:lnSpc>
                <a:spcPct val="110000"/>
              </a:lnSpc>
              <a:spcBef>
                <a:spcPts val="600"/>
              </a:spcBef>
              <a:spcAft>
                <a:spcPts val="600"/>
              </a:spcAft>
              <a:buClr>
                <a:srgbClr val="4F81BD"/>
              </a:buClr>
              <a:defRPr/>
            </a:pPr>
            <a:endParaRPr lang="en-US" altLang="en-US" dirty="0">
              <a:solidFill>
                <a:srgbClr val="003F72"/>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AEC69CC-AE4F-2547-893F-C05FCC31CCEB}"/>
              </a:ext>
            </a:extLst>
          </p:cNvPr>
          <p:cNvSpPr/>
          <p:nvPr/>
        </p:nvSpPr>
        <p:spPr>
          <a:xfrm>
            <a:off x="354635" y="56938"/>
            <a:ext cx="11834190" cy="671209"/>
          </a:xfrm>
          <a:prstGeom prst="rect">
            <a:avLst/>
          </a:prstGeom>
        </p:spPr>
        <p:txBody>
          <a:bodyPr wrap="square">
            <a:spAutoFit/>
          </a:bodyPr>
          <a:lstStyle/>
          <a:p>
            <a:pPr marL="620713" lvl="1">
              <a:lnSpc>
                <a:spcPct val="110000"/>
              </a:lnSpc>
              <a:spcBef>
                <a:spcPts val="600"/>
              </a:spcBef>
              <a:spcAft>
                <a:spcPts val="600"/>
              </a:spcAft>
              <a:buClr>
                <a:srgbClr val="4F81BD"/>
              </a:buClr>
              <a:defRPr/>
            </a:pPr>
            <a:r>
              <a:rPr lang="en-US" altLang="en-US" sz="3600" dirty="0">
                <a:solidFill>
                  <a:srgbClr val="0093D2"/>
                </a:solidFill>
                <a:latin typeface="Calibri" panose="020F0502020204030204" pitchFamily="34" charset="0"/>
                <a:cs typeface="Calibri" panose="020F0502020204030204" pitchFamily="34" charset="0"/>
              </a:rPr>
              <a:t>Produced Water Recycling and Reuse in Pennsylvania </a:t>
            </a:r>
          </a:p>
        </p:txBody>
      </p:sp>
    </p:spTree>
    <p:extLst>
      <p:ext uri="{BB962C8B-B14F-4D97-AF65-F5344CB8AC3E}">
        <p14:creationId xmlns:p14="http://schemas.microsoft.com/office/powerpoint/2010/main" val="357845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6D6C2D7-3A70-E949-B010-6F91F85BFD74}"/>
              </a:ext>
            </a:extLst>
          </p:cNvPr>
          <p:cNvGraphicFramePr>
            <a:graphicFrameLocks noGrp="1"/>
          </p:cNvGraphicFramePr>
          <p:nvPr>
            <p:ph idx="1"/>
            <p:extLst>
              <p:ext uri="{D42A27DB-BD31-4B8C-83A1-F6EECF244321}">
                <p14:modId xmlns:p14="http://schemas.microsoft.com/office/powerpoint/2010/main" val="233893964"/>
              </p:ext>
            </p:extLst>
          </p:nvPr>
        </p:nvGraphicFramePr>
        <p:xfrm>
          <a:off x="859794" y="1198698"/>
          <a:ext cx="6957393" cy="2385391"/>
        </p:xfrm>
        <a:graphic>
          <a:graphicData uri="http://schemas.openxmlformats.org/drawingml/2006/table">
            <a:tbl>
              <a:tblPr firstRow="1" firstCol="1" bandRow="1">
                <a:tableStyleId>{5C22544A-7EE6-4342-B048-85BDC9FD1C3A}</a:tableStyleId>
              </a:tblPr>
              <a:tblGrid>
                <a:gridCol w="3256763">
                  <a:extLst>
                    <a:ext uri="{9D8B030D-6E8A-4147-A177-3AD203B41FA5}">
                      <a16:colId xmlns:a16="http://schemas.microsoft.com/office/drawing/2014/main" val="2166878659"/>
                    </a:ext>
                  </a:extLst>
                </a:gridCol>
                <a:gridCol w="1043767">
                  <a:extLst>
                    <a:ext uri="{9D8B030D-6E8A-4147-A177-3AD203B41FA5}">
                      <a16:colId xmlns:a16="http://schemas.microsoft.com/office/drawing/2014/main" val="239502076"/>
                    </a:ext>
                  </a:extLst>
                </a:gridCol>
                <a:gridCol w="853992">
                  <a:extLst>
                    <a:ext uri="{9D8B030D-6E8A-4147-A177-3AD203B41FA5}">
                      <a16:colId xmlns:a16="http://schemas.microsoft.com/office/drawing/2014/main" val="2617342662"/>
                    </a:ext>
                  </a:extLst>
                </a:gridCol>
                <a:gridCol w="872969">
                  <a:extLst>
                    <a:ext uri="{9D8B030D-6E8A-4147-A177-3AD203B41FA5}">
                      <a16:colId xmlns:a16="http://schemas.microsoft.com/office/drawing/2014/main" val="2015122627"/>
                    </a:ext>
                  </a:extLst>
                </a:gridCol>
                <a:gridCol w="929902">
                  <a:extLst>
                    <a:ext uri="{9D8B030D-6E8A-4147-A177-3AD203B41FA5}">
                      <a16:colId xmlns:a16="http://schemas.microsoft.com/office/drawing/2014/main" val="4160212728"/>
                    </a:ext>
                  </a:extLst>
                </a:gridCol>
              </a:tblGrid>
              <a:tr h="848138">
                <a:tc>
                  <a:txBody>
                    <a:bodyPr/>
                    <a:lstStyle/>
                    <a:p>
                      <a:pPr marL="0" marR="0" algn="ctr">
                        <a:spcBef>
                          <a:spcPts val="0"/>
                        </a:spcBef>
                        <a:spcAft>
                          <a:spcPts val="0"/>
                        </a:spcAft>
                      </a:pPr>
                      <a:r>
                        <a:rPr lang="en-US" sz="2000" dirty="0">
                          <a:effectLst/>
                        </a:rPr>
                        <a:t>Parameter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9627" marR="29627" marT="4066" marB="0"/>
                </a:tc>
                <a:tc>
                  <a:txBody>
                    <a:bodyPr/>
                    <a:lstStyle/>
                    <a:p>
                      <a:pPr marL="0" marR="0">
                        <a:spcBef>
                          <a:spcPts val="0"/>
                        </a:spcBef>
                        <a:spcAft>
                          <a:spcPts val="0"/>
                        </a:spcAft>
                      </a:pPr>
                      <a:r>
                        <a:rPr lang="en-US" sz="2000">
                          <a:effectLst/>
                        </a:rPr>
                        <a:t>Units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9627" marR="29627" marT="4066" marB="0"/>
                </a:tc>
                <a:tc gridSpan="3">
                  <a:txBody>
                    <a:bodyPr/>
                    <a:lstStyle/>
                    <a:p>
                      <a:pPr marL="0" marR="0" algn="ctr">
                        <a:spcBef>
                          <a:spcPts val="0"/>
                        </a:spcBef>
                        <a:spcAft>
                          <a:spcPts val="0"/>
                        </a:spcAft>
                      </a:pPr>
                      <a:r>
                        <a:rPr lang="en-US" sz="2000" dirty="0">
                          <a:effectLst/>
                        </a:rPr>
                        <a:t>Irrigation Water</a:t>
                      </a:r>
                    </a:p>
                    <a:p>
                      <a:pPr marL="0" marR="0" algn="ctr">
                        <a:spcBef>
                          <a:spcPts val="0"/>
                        </a:spcBef>
                        <a:spcAft>
                          <a:spcPts val="0"/>
                        </a:spcAft>
                      </a:pPr>
                      <a:r>
                        <a:rPr lang="en-US" sz="2000" dirty="0">
                          <a:effectLst/>
                        </a:rPr>
                        <a:t>Class 1   Class 2    Class 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6221050"/>
                  </a:ext>
                </a:extLst>
              </a:tr>
              <a:tr h="543340">
                <a:tc>
                  <a:txBody>
                    <a:bodyPr/>
                    <a:lstStyle/>
                    <a:p>
                      <a:pPr marL="0" marR="0">
                        <a:spcBef>
                          <a:spcPts val="0"/>
                        </a:spcBef>
                        <a:spcAft>
                          <a:spcPts val="0"/>
                        </a:spcAft>
                      </a:pPr>
                      <a:r>
                        <a:rPr lang="en-US" sz="2000" dirty="0">
                          <a:effectLst/>
                        </a:rPr>
                        <a:t>Total Dissolved Solids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9627" marR="29627" marT="4066" marB="0"/>
                </a:tc>
                <a:tc>
                  <a:txBody>
                    <a:bodyPr/>
                    <a:lstStyle/>
                    <a:p>
                      <a:pPr marL="0" marR="0">
                        <a:spcBef>
                          <a:spcPts val="0"/>
                        </a:spcBef>
                        <a:spcAft>
                          <a:spcPts val="0"/>
                        </a:spcAft>
                      </a:pPr>
                      <a:r>
                        <a:rPr lang="en-US" sz="2000" dirty="0">
                          <a:effectLst/>
                        </a:rPr>
                        <a:t>mg/L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9627" marR="29627" marT="4066" marB="0"/>
                </a:tc>
                <a:tc>
                  <a:txBody>
                    <a:bodyPr/>
                    <a:lstStyle/>
                    <a:p>
                      <a:pPr marL="0" marR="0" algn="ctr">
                        <a:spcBef>
                          <a:spcPts val="0"/>
                        </a:spcBef>
                        <a:spcAft>
                          <a:spcPts val="0"/>
                        </a:spcAft>
                      </a:pPr>
                      <a:r>
                        <a:rPr lang="en-US" sz="2000" dirty="0">
                          <a:effectLst/>
                        </a:rPr>
                        <a:t>&lt;700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2000" dirty="0">
                          <a:effectLst/>
                        </a:rPr>
                        <a:t>&lt;2000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2000">
                          <a:effectLst/>
                        </a:rPr>
                        <a:t>&gt;2000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27347679"/>
                  </a:ext>
                </a:extLst>
              </a:tr>
              <a:tr h="477078">
                <a:tc>
                  <a:txBody>
                    <a:bodyPr/>
                    <a:lstStyle/>
                    <a:p>
                      <a:pPr marL="0" marR="0">
                        <a:spcBef>
                          <a:spcPts val="0"/>
                        </a:spcBef>
                        <a:spcAft>
                          <a:spcPts val="0"/>
                        </a:spcAft>
                      </a:pPr>
                      <a:r>
                        <a:rPr lang="en-US" sz="2000" dirty="0">
                          <a:effectLst/>
                        </a:rPr>
                        <a:t> Sodium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9627" marR="29627" marT="4066" marB="0"/>
                </a:tc>
                <a:tc>
                  <a:txBody>
                    <a:bodyPr/>
                    <a:lstStyle/>
                    <a:p>
                      <a:pPr marL="0" marR="0">
                        <a:spcBef>
                          <a:spcPts val="0"/>
                        </a:spcBef>
                        <a:spcAft>
                          <a:spcPts val="0"/>
                        </a:spcAft>
                      </a:pPr>
                      <a:r>
                        <a:rPr lang="en-US" sz="2000" dirty="0">
                          <a:effectLst/>
                        </a:rPr>
                        <a:t>mg/L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9627" marR="29627" marT="4066" marB="0"/>
                </a:tc>
                <a:tc>
                  <a:txBody>
                    <a:bodyPr/>
                    <a:lstStyle/>
                    <a:p>
                      <a:pPr marL="0" marR="0" algn="ctr">
                        <a:spcBef>
                          <a:spcPts val="0"/>
                        </a:spcBef>
                        <a:spcAft>
                          <a:spcPts val="0"/>
                        </a:spcAft>
                      </a:pPr>
                      <a:r>
                        <a:rPr lang="en-US" sz="2000" dirty="0">
                          <a:effectLst/>
                        </a:rPr>
                        <a:t>400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2000" dirty="0">
                          <a:effectLst/>
                        </a:rPr>
                        <a:t>1000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2000" dirty="0">
                          <a:effectLst/>
                        </a:rPr>
                        <a:t>&gt;1500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62028286"/>
                  </a:ext>
                </a:extLst>
              </a:tr>
              <a:tr h="516835">
                <a:tc>
                  <a:txBody>
                    <a:bodyPr/>
                    <a:lstStyle/>
                    <a:p>
                      <a:pPr marL="0" marR="0">
                        <a:spcBef>
                          <a:spcPts val="0"/>
                        </a:spcBef>
                        <a:spcAft>
                          <a:spcPts val="0"/>
                        </a:spcAft>
                      </a:pPr>
                      <a:r>
                        <a:rPr lang="en-US" sz="2000" dirty="0">
                          <a:effectLst/>
                        </a:rPr>
                        <a:t> Boron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9627" marR="29627" marT="4066" marB="0"/>
                </a:tc>
                <a:tc>
                  <a:txBody>
                    <a:bodyPr/>
                    <a:lstStyle/>
                    <a:p>
                      <a:pPr marL="0" marR="0">
                        <a:spcBef>
                          <a:spcPts val="0"/>
                        </a:spcBef>
                        <a:spcAft>
                          <a:spcPts val="0"/>
                        </a:spcAft>
                      </a:pPr>
                      <a:r>
                        <a:rPr lang="en-US" sz="2000" dirty="0">
                          <a:effectLst/>
                        </a:rPr>
                        <a:t>mg/L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9627" marR="29627" marT="4066"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&lt;0.5</a:t>
                      </a:r>
                    </a:p>
                  </a:txBody>
                  <a:tcPr marL="0" marR="0"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&lt;2</a:t>
                      </a:r>
                    </a:p>
                  </a:txBody>
                  <a:tcPr marL="0" marR="0"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&gt;2</a:t>
                      </a:r>
                    </a:p>
                  </a:txBody>
                  <a:tcPr marL="0" marR="0" marT="0" marB="0"/>
                </a:tc>
                <a:extLst>
                  <a:ext uri="{0D108BD9-81ED-4DB2-BD59-A6C34878D82A}">
                    <a16:rowId xmlns:a16="http://schemas.microsoft.com/office/drawing/2014/main" val="3695518231"/>
                  </a:ext>
                </a:extLst>
              </a:tr>
            </a:tbl>
          </a:graphicData>
        </a:graphic>
      </p:graphicFrame>
      <p:sp>
        <p:nvSpPr>
          <p:cNvPr id="4" name="Title 3">
            <a:extLst>
              <a:ext uri="{FF2B5EF4-FFF2-40B4-BE49-F238E27FC236}">
                <a16:creationId xmlns:a16="http://schemas.microsoft.com/office/drawing/2014/main" id="{5110B655-7305-4948-9BD4-6578380D4B31}"/>
              </a:ext>
            </a:extLst>
          </p:cNvPr>
          <p:cNvSpPr>
            <a:spLocks noGrp="1"/>
          </p:cNvSpPr>
          <p:nvPr>
            <p:ph type="title"/>
          </p:nvPr>
        </p:nvSpPr>
        <p:spPr>
          <a:xfrm>
            <a:off x="880564" y="238539"/>
            <a:ext cx="11308261" cy="532762"/>
          </a:xfrm>
        </p:spPr>
        <p:txBody>
          <a:bodyPr>
            <a:noAutofit/>
          </a:bodyPr>
          <a:lstStyle/>
          <a:p>
            <a:pPr algn="ctr"/>
            <a:r>
              <a:rPr lang="en-US" sz="3600" dirty="0"/>
              <a:t>Federal Guidance on Produced Water Treatment </a:t>
            </a:r>
            <a:br>
              <a:rPr lang="en-US" sz="3600" dirty="0"/>
            </a:br>
            <a:r>
              <a:rPr lang="en-US" sz="3600" dirty="0"/>
              <a:t>for Land and Ag Discharge</a:t>
            </a:r>
          </a:p>
        </p:txBody>
      </p:sp>
      <p:pic>
        <p:nvPicPr>
          <p:cNvPr id="8" name="Content Placeholder 6">
            <a:extLst>
              <a:ext uri="{FF2B5EF4-FFF2-40B4-BE49-F238E27FC236}">
                <a16:creationId xmlns:a16="http://schemas.microsoft.com/office/drawing/2014/main" id="{5959064A-5470-864E-8AC0-F046C61CA0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8542" y="1198698"/>
            <a:ext cx="3239976" cy="4196035"/>
          </a:xfrm>
          <a:prstGeom prst="rect">
            <a:avLst/>
          </a:prstGeom>
          <a:ln>
            <a:solidFill>
              <a:schemeClr val="tx1"/>
            </a:solidFill>
          </a:ln>
        </p:spPr>
      </p:pic>
      <p:sp>
        <p:nvSpPr>
          <p:cNvPr id="11" name="TextBox 10">
            <a:extLst>
              <a:ext uri="{FF2B5EF4-FFF2-40B4-BE49-F238E27FC236}">
                <a16:creationId xmlns:a16="http://schemas.microsoft.com/office/drawing/2014/main" id="{0AA7AE5F-3B7B-4E4B-BBB7-078014E4AA6D}"/>
              </a:ext>
            </a:extLst>
          </p:cNvPr>
          <p:cNvSpPr txBox="1"/>
          <p:nvPr/>
        </p:nvSpPr>
        <p:spPr>
          <a:xfrm>
            <a:off x="8845465" y="5508000"/>
            <a:ext cx="2983053" cy="461417"/>
          </a:xfrm>
          <a:prstGeom prst="rect">
            <a:avLst/>
          </a:prstGeom>
          <a:noFill/>
          <a:ln>
            <a:noFill/>
          </a:ln>
        </p:spPr>
        <p:txBody>
          <a:bodyPr wrap="none" rtlCol="0">
            <a:spAutoFit/>
          </a:bodyPr>
          <a:lstStyle/>
          <a:p>
            <a:r>
              <a:rPr lang="en-US" sz="2399" dirty="0"/>
              <a:t>BOR Report 157, 2011</a:t>
            </a:r>
          </a:p>
        </p:txBody>
      </p:sp>
      <p:sp>
        <p:nvSpPr>
          <p:cNvPr id="12" name="Slide Number Placeholder 3">
            <a:extLst>
              <a:ext uri="{FF2B5EF4-FFF2-40B4-BE49-F238E27FC236}">
                <a16:creationId xmlns:a16="http://schemas.microsoft.com/office/drawing/2014/main" id="{213EB1F3-42B7-C743-B34A-D525ADEB12EC}"/>
              </a:ext>
            </a:extLst>
          </p:cNvPr>
          <p:cNvSpPr txBox="1">
            <a:spLocks/>
          </p:cNvSpPr>
          <p:nvPr/>
        </p:nvSpPr>
        <p:spPr>
          <a:xfrm>
            <a:off x="11308261" y="6396878"/>
            <a:ext cx="548283" cy="3650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FAE6EC-EA12-374C-A84A-17A4DA827C49}" type="slidenum">
              <a:rPr lang="en-US" sz="1799">
                <a:solidFill>
                  <a:schemeClr val="bg1"/>
                </a:solidFill>
              </a:rPr>
              <a:pPr/>
              <a:t>15</a:t>
            </a:fld>
            <a:endParaRPr lang="en-US" sz="1799" dirty="0">
              <a:solidFill>
                <a:schemeClr val="bg1"/>
              </a:solidFill>
            </a:endParaRPr>
          </a:p>
        </p:txBody>
      </p:sp>
      <p:sp>
        <p:nvSpPr>
          <p:cNvPr id="9" name="TextBox 8">
            <a:extLst>
              <a:ext uri="{FF2B5EF4-FFF2-40B4-BE49-F238E27FC236}">
                <a16:creationId xmlns:a16="http://schemas.microsoft.com/office/drawing/2014/main" id="{B4C5EEC7-A052-3B43-8BA2-55DE407CD707}"/>
              </a:ext>
            </a:extLst>
          </p:cNvPr>
          <p:cNvSpPr txBox="1"/>
          <p:nvPr/>
        </p:nvSpPr>
        <p:spPr>
          <a:xfrm>
            <a:off x="553399" y="3538646"/>
            <a:ext cx="7570184" cy="2677656"/>
          </a:xfrm>
          <a:prstGeom prst="rect">
            <a:avLst/>
          </a:prstGeom>
          <a:noFill/>
        </p:spPr>
        <p:txBody>
          <a:bodyPr wrap="square" rtlCol="0">
            <a:spAutoFit/>
          </a:bodyPr>
          <a:lstStyle/>
          <a:p>
            <a:pPr marL="342900" indent="-342900">
              <a:buFont typeface="Arial" panose="020B0604020202020204" pitchFamily="34" charset="0"/>
              <a:buChar char="•"/>
            </a:pPr>
            <a:r>
              <a:rPr lang="en-US" dirty="0"/>
              <a:t>Other important irrigation/land application parameters: </a:t>
            </a:r>
          </a:p>
          <a:p>
            <a:pPr marL="952393" lvl="1" indent="-342900">
              <a:buFont typeface="Arial" panose="020B0604020202020204" pitchFamily="34" charset="0"/>
              <a:buChar char="•"/>
            </a:pPr>
            <a:r>
              <a:rPr lang="en-US" dirty="0"/>
              <a:t>total organics, ammonia, sodium adsorption ratio (SAR), chlorides, NORM, metals</a:t>
            </a:r>
          </a:p>
          <a:p>
            <a:pPr marL="342900" indent="-342900">
              <a:buFont typeface="Arial" panose="020B0604020202020204" pitchFamily="34" charset="0"/>
              <a:buChar char="•"/>
            </a:pPr>
            <a:r>
              <a:rPr lang="en-US" dirty="0"/>
              <a:t>For most soils, Class 3 waters are not recommended </a:t>
            </a:r>
          </a:p>
          <a:p>
            <a:pPr marL="342900" indent="-342900">
              <a:buFont typeface="Arial" panose="020B0604020202020204" pitchFamily="34" charset="0"/>
              <a:buChar char="•"/>
            </a:pPr>
            <a:r>
              <a:rPr lang="en-US" dirty="0"/>
              <a:t>Most produced waters </a:t>
            </a:r>
            <a:r>
              <a:rPr lang="en-US" u="sng" dirty="0"/>
              <a:t>will require treatment and desalination</a:t>
            </a:r>
            <a:r>
              <a:rPr lang="en-US" dirty="0"/>
              <a:t> to meet state ag, land, or surface water discharge standards </a:t>
            </a:r>
          </a:p>
        </p:txBody>
      </p:sp>
    </p:spTree>
    <p:extLst>
      <p:ext uri="{BB962C8B-B14F-4D97-AF65-F5344CB8AC3E}">
        <p14:creationId xmlns:p14="http://schemas.microsoft.com/office/powerpoint/2010/main" val="282997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92EC9B5-2D91-9A4C-9F70-F1BF7DDEA092}"/>
              </a:ext>
            </a:extLst>
          </p:cNvPr>
          <p:cNvGraphicFramePr>
            <a:graphicFrameLocks noGrp="1"/>
          </p:cNvGraphicFramePr>
          <p:nvPr>
            <p:ph idx="1"/>
            <p:extLst>
              <p:ext uri="{D42A27DB-BD31-4B8C-83A1-F6EECF244321}">
                <p14:modId xmlns:p14="http://schemas.microsoft.com/office/powerpoint/2010/main" val="2928267340"/>
              </p:ext>
            </p:extLst>
          </p:nvPr>
        </p:nvGraphicFramePr>
        <p:xfrm>
          <a:off x="503378" y="1264923"/>
          <a:ext cx="7911754" cy="4023360"/>
        </p:xfrm>
        <a:graphic>
          <a:graphicData uri="http://schemas.openxmlformats.org/drawingml/2006/table">
            <a:tbl>
              <a:tblPr firstRow="1" bandRow="1">
                <a:tableStyleId>{5C22544A-7EE6-4342-B048-85BDC9FD1C3A}</a:tableStyleId>
              </a:tblPr>
              <a:tblGrid>
                <a:gridCol w="1656728">
                  <a:extLst>
                    <a:ext uri="{9D8B030D-6E8A-4147-A177-3AD203B41FA5}">
                      <a16:colId xmlns:a16="http://schemas.microsoft.com/office/drawing/2014/main" val="580669214"/>
                    </a:ext>
                  </a:extLst>
                </a:gridCol>
                <a:gridCol w="1046921">
                  <a:extLst>
                    <a:ext uri="{9D8B030D-6E8A-4147-A177-3AD203B41FA5}">
                      <a16:colId xmlns:a16="http://schemas.microsoft.com/office/drawing/2014/main" val="3141091750"/>
                    </a:ext>
                  </a:extLst>
                </a:gridCol>
                <a:gridCol w="1868557">
                  <a:extLst>
                    <a:ext uri="{9D8B030D-6E8A-4147-A177-3AD203B41FA5}">
                      <a16:colId xmlns:a16="http://schemas.microsoft.com/office/drawing/2014/main" val="1320097568"/>
                    </a:ext>
                  </a:extLst>
                </a:gridCol>
                <a:gridCol w="1563756">
                  <a:extLst>
                    <a:ext uri="{9D8B030D-6E8A-4147-A177-3AD203B41FA5}">
                      <a16:colId xmlns:a16="http://schemas.microsoft.com/office/drawing/2014/main" val="4224987932"/>
                    </a:ext>
                  </a:extLst>
                </a:gridCol>
                <a:gridCol w="1775792">
                  <a:extLst>
                    <a:ext uri="{9D8B030D-6E8A-4147-A177-3AD203B41FA5}">
                      <a16:colId xmlns:a16="http://schemas.microsoft.com/office/drawing/2014/main" val="2669097375"/>
                    </a:ext>
                  </a:extLst>
                </a:gridCol>
              </a:tblGrid>
              <a:tr h="725971">
                <a:tc>
                  <a:txBody>
                    <a:bodyPr/>
                    <a:lstStyle/>
                    <a:p>
                      <a:pPr algn="ctr"/>
                      <a:r>
                        <a:rPr lang="en-US" dirty="0">
                          <a:solidFill>
                            <a:schemeClr val="bg1"/>
                          </a:solidFill>
                        </a:rPr>
                        <a:t>State</a:t>
                      </a:r>
                    </a:p>
                  </a:txBody>
                  <a:tcPr/>
                </a:tc>
                <a:tc>
                  <a:txBody>
                    <a:bodyPr/>
                    <a:lstStyle/>
                    <a:p>
                      <a:pPr algn="ctr"/>
                      <a:r>
                        <a:rPr lang="en-US" dirty="0"/>
                        <a:t>TDS</a:t>
                      </a:r>
                    </a:p>
                    <a:p>
                      <a:pPr algn="ctr"/>
                      <a:r>
                        <a:rPr lang="en-US" dirty="0"/>
                        <a:t>mg/L </a:t>
                      </a:r>
                    </a:p>
                  </a:txBody>
                  <a:tcPr/>
                </a:tc>
                <a:tc>
                  <a:txBody>
                    <a:bodyPr/>
                    <a:lstStyle/>
                    <a:p>
                      <a:pPr algn="ctr"/>
                      <a:r>
                        <a:rPr lang="en-US" dirty="0"/>
                        <a:t>Total Constituents</a:t>
                      </a:r>
                    </a:p>
                    <a:p>
                      <a:pPr algn="ctr"/>
                      <a:r>
                        <a:rPr lang="en-US" dirty="0"/>
                        <a:t>Evaluated </a:t>
                      </a:r>
                    </a:p>
                  </a:txBody>
                  <a:tcPr/>
                </a:tc>
                <a:tc>
                  <a:txBody>
                    <a:bodyPr/>
                    <a:lstStyle/>
                    <a:p>
                      <a:pPr algn="ctr"/>
                      <a:r>
                        <a:rPr lang="en-US" dirty="0"/>
                        <a:t>Date</a:t>
                      </a:r>
                    </a:p>
                    <a:p>
                      <a:pPr algn="ctr"/>
                      <a:r>
                        <a:rPr lang="en-US" dirty="0"/>
                        <a:t>Developed</a:t>
                      </a:r>
                    </a:p>
                  </a:txBody>
                  <a:tcPr/>
                </a:tc>
                <a:tc>
                  <a:txBody>
                    <a:bodyPr/>
                    <a:lstStyle/>
                    <a:p>
                      <a:pPr algn="ctr"/>
                      <a:r>
                        <a:rPr lang="en-US" dirty="0"/>
                        <a:t>Application</a:t>
                      </a:r>
                    </a:p>
                  </a:txBody>
                  <a:tcPr/>
                </a:tc>
                <a:extLst>
                  <a:ext uri="{0D108BD9-81ED-4DB2-BD59-A6C34878D82A}">
                    <a16:rowId xmlns:a16="http://schemas.microsoft.com/office/drawing/2014/main" val="377934560"/>
                  </a:ext>
                </a:extLst>
              </a:tr>
              <a:tr h="403317">
                <a:tc>
                  <a:txBody>
                    <a:bodyPr/>
                    <a:lstStyle/>
                    <a:p>
                      <a:r>
                        <a:rPr lang="en-US" dirty="0"/>
                        <a:t>California*</a:t>
                      </a:r>
                    </a:p>
                  </a:txBody>
                  <a:tcPr/>
                </a:tc>
                <a:tc>
                  <a:txBody>
                    <a:bodyPr/>
                    <a:lstStyle/>
                    <a:p>
                      <a:pPr algn="ctr"/>
                      <a:r>
                        <a:rPr lang="en-US" dirty="0"/>
                        <a:t>1000 </a:t>
                      </a:r>
                    </a:p>
                  </a:txBody>
                  <a:tcPr/>
                </a:tc>
                <a:tc>
                  <a:txBody>
                    <a:bodyPr/>
                    <a:lstStyle/>
                    <a:p>
                      <a:pPr algn="ctr"/>
                      <a:r>
                        <a:rPr lang="en-US" dirty="0"/>
                        <a:t>~100</a:t>
                      </a:r>
                    </a:p>
                  </a:txBody>
                  <a:tcPr/>
                </a:tc>
                <a:tc>
                  <a:txBody>
                    <a:bodyPr/>
                    <a:lstStyle/>
                    <a:p>
                      <a:pPr algn="ctr"/>
                      <a:r>
                        <a:rPr lang="en-US" dirty="0"/>
                        <a:t>1995</a:t>
                      </a:r>
                    </a:p>
                  </a:txBody>
                  <a:tcPr/>
                </a:tc>
                <a:tc>
                  <a:txBody>
                    <a:bodyPr/>
                    <a:lstStyle/>
                    <a:p>
                      <a:pPr algn="ctr"/>
                      <a:r>
                        <a:rPr lang="en-US" dirty="0"/>
                        <a:t>Full-scale irrigation</a:t>
                      </a:r>
                    </a:p>
                  </a:txBody>
                  <a:tcPr/>
                </a:tc>
                <a:extLst>
                  <a:ext uri="{0D108BD9-81ED-4DB2-BD59-A6C34878D82A}">
                    <a16:rowId xmlns:a16="http://schemas.microsoft.com/office/drawing/2014/main" val="2236355649"/>
                  </a:ext>
                </a:extLst>
              </a:tr>
              <a:tr h="403317">
                <a:tc>
                  <a:txBody>
                    <a:bodyPr/>
                    <a:lstStyle/>
                    <a:p>
                      <a:r>
                        <a:rPr lang="en-US" dirty="0"/>
                        <a:t>Wyoming</a:t>
                      </a:r>
                    </a:p>
                  </a:txBody>
                  <a:tcPr/>
                </a:tc>
                <a:tc>
                  <a:txBody>
                    <a:bodyPr/>
                    <a:lstStyle/>
                    <a:p>
                      <a:pPr algn="ctr"/>
                      <a:r>
                        <a:rPr lang="en-US" dirty="0"/>
                        <a:t>500 </a:t>
                      </a:r>
                    </a:p>
                  </a:txBody>
                  <a:tcPr/>
                </a:tc>
                <a:tc>
                  <a:txBody>
                    <a:bodyPr/>
                    <a:lstStyle/>
                    <a:p>
                      <a:pPr algn="ctr"/>
                      <a:r>
                        <a:rPr lang="en-US" dirty="0"/>
                        <a:t> ~100</a:t>
                      </a:r>
                    </a:p>
                  </a:txBody>
                  <a:tcPr/>
                </a:tc>
                <a:tc>
                  <a:txBody>
                    <a:bodyPr/>
                    <a:lstStyle/>
                    <a:p>
                      <a:pPr algn="ctr"/>
                      <a:r>
                        <a:rPr lang="en-US" dirty="0"/>
                        <a:t>2020</a:t>
                      </a:r>
                    </a:p>
                  </a:txBody>
                  <a:tcPr/>
                </a:tc>
                <a:tc>
                  <a:txBody>
                    <a:bodyPr/>
                    <a:lstStyle/>
                    <a:p>
                      <a:pPr algn="ctr"/>
                      <a:r>
                        <a:rPr lang="en-US" dirty="0"/>
                        <a:t>Full-scale rangeland</a:t>
                      </a:r>
                    </a:p>
                  </a:txBody>
                  <a:tcPr/>
                </a:tc>
                <a:extLst>
                  <a:ext uri="{0D108BD9-81ED-4DB2-BD59-A6C34878D82A}">
                    <a16:rowId xmlns:a16="http://schemas.microsoft.com/office/drawing/2014/main" val="3737073317"/>
                  </a:ext>
                </a:extLst>
              </a:tr>
              <a:tr h="403317">
                <a:tc>
                  <a:txBody>
                    <a:bodyPr/>
                    <a:lstStyle/>
                    <a:p>
                      <a:r>
                        <a:rPr lang="en-US" dirty="0"/>
                        <a:t>Texas RRC</a:t>
                      </a:r>
                    </a:p>
                  </a:txBody>
                  <a:tcPr/>
                </a:tc>
                <a:tc>
                  <a:txBody>
                    <a:bodyPr/>
                    <a:lstStyle/>
                    <a:p>
                      <a:pPr algn="ctr"/>
                      <a:r>
                        <a:rPr lang="en-US" dirty="0"/>
                        <a:t>1000 </a:t>
                      </a:r>
                    </a:p>
                  </a:txBody>
                  <a:tcPr/>
                </a:tc>
                <a:tc>
                  <a:txBody>
                    <a:bodyPr/>
                    <a:lstStyle/>
                    <a:p>
                      <a:pPr algn="ctr"/>
                      <a:r>
                        <a:rPr lang="en-US" dirty="0"/>
                        <a:t>~50</a:t>
                      </a:r>
                    </a:p>
                  </a:txBody>
                  <a:tcPr/>
                </a:tc>
                <a:tc>
                  <a:txBody>
                    <a:bodyPr/>
                    <a:lstStyle/>
                    <a:p>
                      <a:pPr algn="ctr"/>
                      <a:r>
                        <a:rPr lang="en-US" dirty="0"/>
                        <a:t>2024</a:t>
                      </a:r>
                    </a:p>
                  </a:txBody>
                  <a:tcPr/>
                </a:tc>
                <a:tc>
                  <a:txBody>
                    <a:bodyPr/>
                    <a:lstStyle/>
                    <a:p>
                      <a:pPr algn="ctr"/>
                      <a:r>
                        <a:rPr lang="en-US" dirty="0"/>
                        <a:t>Pilot-scale rangeland or  irrigation</a:t>
                      </a:r>
                    </a:p>
                  </a:txBody>
                  <a:tcPr/>
                </a:tc>
                <a:extLst>
                  <a:ext uri="{0D108BD9-81ED-4DB2-BD59-A6C34878D82A}">
                    <a16:rowId xmlns:a16="http://schemas.microsoft.com/office/drawing/2014/main" val="3312114839"/>
                  </a:ext>
                </a:extLst>
              </a:tr>
            </a:tbl>
          </a:graphicData>
        </a:graphic>
      </p:graphicFrame>
      <p:sp>
        <p:nvSpPr>
          <p:cNvPr id="3" name="Title 2">
            <a:extLst>
              <a:ext uri="{FF2B5EF4-FFF2-40B4-BE49-F238E27FC236}">
                <a16:creationId xmlns:a16="http://schemas.microsoft.com/office/drawing/2014/main" id="{AE2F86A0-3657-E144-8B4E-7995A9A2D7FA}"/>
              </a:ext>
            </a:extLst>
          </p:cNvPr>
          <p:cNvSpPr>
            <a:spLocks noGrp="1"/>
          </p:cNvSpPr>
          <p:nvPr>
            <p:ph type="title"/>
          </p:nvPr>
        </p:nvSpPr>
        <p:spPr>
          <a:xfrm>
            <a:off x="781720" y="102360"/>
            <a:ext cx="11052472" cy="904805"/>
          </a:xfrm>
        </p:spPr>
        <p:txBody>
          <a:bodyPr>
            <a:normAutofit fontScale="90000"/>
          </a:bodyPr>
          <a:lstStyle/>
          <a:p>
            <a:pPr algn="ctr"/>
            <a:r>
              <a:rPr lang="en-US" dirty="0"/>
              <a:t>Current Western States Treated Produced Water </a:t>
            </a:r>
            <a:br>
              <a:rPr lang="en-US" dirty="0"/>
            </a:br>
            <a:r>
              <a:rPr lang="en-US" dirty="0"/>
              <a:t>Land and Agriculture Regulations for TX, CA, and WY</a:t>
            </a:r>
          </a:p>
        </p:txBody>
      </p:sp>
      <p:sp>
        <p:nvSpPr>
          <p:cNvPr id="5" name="TextBox 4">
            <a:extLst>
              <a:ext uri="{FF2B5EF4-FFF2-40B4-BE49-F238E27FC236}">
                <a16:creationId xmlns:a16="http://schemas.microsoft.com/office/drawing/2014/main" id="{2E012A0A-3DD7-ED4B-AF28-CEF0D38023BD}"/>
              </a:ext>
            </a:extLst>
          </p:cNvPr>
          <p:cNvSpPr txBox="1"/>
          <p:nvPr/>
        </p:nvSpPr>
        <p:spPr>
          <a:xfrm>
            <a:off x="503378" y="5350690"/>
            <a:ext cx="4780476" cy="461665"/>
          </a:xfrm>
          <a:prstGeom prst="rect">
            <a:avLst/>
          </a:prstGeom>
          <a:noFill/>
        </p:spPr>
        <p:txBody>
          <a:bodyPr wrap="none" rtlCol="0">
            <a:spAutoFit/>
          </a:bodyPr>
          <a:lstStyle/>
          <a:p>
            <a:r>
              <a:rPr lang="en-US" dirty="0"/>
              <a:t>* Conventional produced water only </a:t>
            </a:r>
          </a:p>
        </p:txBody>
      </p:sp>
      <p:pic>
        <p:nvPicPr>
          <p:cNvPr id="6" name="Picture 5">
            <a:extLst>
              <a:ext uri="{FF2B5EF4-FFF2-40B4-BE49-F238E27FC236}">
                <a16:creationId xmlns:a16="http://schemas.microsoft.com/office/drawing/2014/main" id="{FE8A00D6-5581-9244-817F-5E6F236B36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15498" y="2689878"/>
            <a:ext cx="2268029" cy="1696592"/>
          </a:xfrm>
          <a:prstGeom prst="rect">
            <a:avLst/>
          </a:prstGeom>
        </p:spPr>
      </p:pic>
      <p:pic>
        <p:nvPicPr>
          <p:cNvPr id="7" name="Picture 6">
            <a:extLst>
              <a:ext uri="{FF2B5EF4-FFF2-40B4-BE49-F238E27FC236}">
                <a16:creationId xmlns:a16="http://schemas.microsoft.com/office/drawing/2014/main" id="{9EDB147F-0216-D945-84B7-056C4A662445}"/>
              </a:ext>
            </a:extLst>
          </p:cNvPr>
          <p:cNvPicPr/>
          <p:nvPr/>
        </p:nvPicPr>
        <p:blipFill>
          <a:blip r:embed="rId3" cstate="email">
            <a:extLst>
              <a:ext uri="{28A0092B-C50C-407E-A947-70E740481C1C}">
                <a14:useLocalDpi xmlns:a14="http://schemas.microsoft.com/office/drawing/2010/main"/>
              </a:ext>
            </a:extLst>
          </a:blip>
          <a:stretch>
            <a:fillRect/>
          </a:stretch>
        </p:blipFill>
        <p:spPr>
          <a:xfrm>
            <a:off x="9217239" y="4499512"/>
            <a:ext cx="2266289" cy="1702357"/>
          </a:xfrm>
          <a:prstGeom prst="rect">
            <a:avLst/>
          </a:prstGeom>
        </p:spPr>
      </p:pic>
      <p:pic>
        <p:nvPicPr>
          <p:cNvPr id="2" name="Picture 1">
            <a:extLst>
              <a:ext uri="{FF2B5EF4-FFF2-40B4-BE49-F238E27FC236}">
                <a16:creationId xmlns:a16="http://schemas.microsoft.com/office/drawing/2014/main" id="{5ABAC1E5-76F9-6740-AB5D-1D27E50C2A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84718" y="1215557"/>
            <a:ext cx="2501771" cy="1408255"/>
          </a:xfrm>
          <a:prstGeom prst="rect">
            <a:avLst/>
          </a:prstGeom>
        </p:spPr>
      </p:pic>
      <p:sp>
        <p:nvSpPr>
          <p:cNvPr id="10" name="Slide Number Placeholder 3">
            <a:extLst>
              <a:ext uri="{FF2B5EF4-FFF2-40B4-BE49-F238E27FC236}">
                <a16:creationId xmlns:a16="http://schemas.microsoft.com/office/drawing/2014/main" id="{CDF1D4D6-8614-314D-8D0E-4A17225183D2}"/>
              </a:ext>
            </a:extLst>
          </p:cNvPr>
          <p:cNvSpPr txBox="1">
            <a:spLocks/>
          </p:cNvSpPr>
          <p:nvPr/>
        </p:nvSpPr>
        <p:spPr>
          <a:xfrm>
            <a:off x="11308261" y="6396878"/>
            <a:ext cx="548283" cy="3650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FAE6EC-EA12-374C-A84A-17A4DA827C49}" type="slidenum">
              <a:rPr lang="en-US" sz="1799">
                <a:solidFill>
                  <a:schemeClr val="bg1"/>
                </a:solidFill>
              </a:rPr>
              <a:pPr/>
              <a:t>16</a:t>
            </a:fld>
            <a:endParaRPr lang="en-US" sz="1799" dirty="0">
              <a:solidFill>
                <a:schemeClr val="bg1"/>
              </a:solidFill>
            </a:endParaRPr>
          </a:p>
        </p:txBody>
      </p:sp>
    </p:spTree>
    <p:extLst>
      <p:ext uri="{BB962C8B-B14F-4D97-AF65-F5344CB8AC3E}">
        <p14:creationId xmlns:p14="http://schemas.microsoft.com/office/powerpoint/2010/main" val="160268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8BB68A4-826B-2448-8450-392FEB1D9807}"/>
              </a:ext>
            </a:extLst>
          </p:cNvPr>
          <p:cNvSpPr>
            <a:spLocks noGrp="1"/>
          </p:cNvSpPr>
          <p:nvPr>
            <p:ph idx="1"/>
          </p:nvPr>
        </p:nvSpPr>
        <p:spPr>
          <a:xfrm>
            <a:off x="410658" y="1186070"/>
            <a:ext cx="5725098" cy="5032513"/>
          </a:xfrm>
        </p:spPr>
        <p:txBody>
          <a:bodyPr>
            <a:normAutofit lnSpcReduction="10000"/>
          </a:bodyPr>
          <a:lstStyle/>
          <a:p>
            <a:r>
              <a:rPr lang="en-US" dirty="0"/>
              <a:t>Current surface discharge standards based on national EPA CWA water quality criteria.</a:t>
            </a:r>
          </a:p>
          <a:p>
            <a:r>
              <a:rPr lang="en-US" dirty="0"/>
              <a:t>Testing and analysis shows treated produced water can meet existing surface water  discharge criteria.</a:t>
            </a:r>
          </a:p>
          <a:p>
            <a:r>
              <a:rPr lang="en-US" dirty="0"/>
              <a:t>Pecos is not a drinking water supply source, but has local ecological benefits</a:t>
            </a:r>
          </a:p>
          <a:p>
            <a:r>
              <a:rPr lang="en-US" dirty="0"/>
              <a:t>Companies pursuing NPDES permits with TCEQ</a:t>
            </a:r>
          </a:p>
          <a:p>
            <a:endParaRPr lang="en-US" dirty="0"/>
          </a:p>
        </p:txBody>
      </p:sp>
      <p:sp>
        <p:nvSpPr>
          <p:cNvPr id="7" name="Title 6">
            <a:extLst>
              <a:ext uri="{FF2B5EF4-FFF2-40B4-BE49-F238E27FC236}">
                <a16:creationId xmlns:a16="http://schemas.microsoft.com/office/drawing/2014/main" id="{3634C50B-79B4-9842-9585-DE7447C9E7CA}"/>
              </a:ext>
            </a:extLst>
          </p:cNvPr>
          <p:cNvSpPr>
            <a:spLocks noGrp="1"/>
          </p:cNvSpPr>
          <p:nvPr>
            <p:ph type="title"/>
          </p:nvPr>
        </p:nvSpPr>
        <p:spPr>
          <a:xfrm>
            <a:off x="1378067" y="0"/>
            <a:ext cx="8902859" cy="1143000"/>
          </a:xfrm>
        </p:spPr>
        <p:txBody>
          <a:bodyPr>
            <a:normAutofit fontScale="90000"/>
          </a:bodyPr>
          <a:lstStyle/>
          <a:p>
            <a:pPr algn="ctr"/>
            <a:r>
              <a:rPr lang="en-US" dirty="0">
                <a:solidFill>
                  <a:srgbClr val="0097CC"/>
                </a:solidFill>
                <a:cs typeface="Arial" panose="020B0604020202020204" pitchFamily="34" charset="0"/>
              </a:rPr>
              <a:t>Texas Treated Produced Water </a:t>
            </a:r>
            <a:br>
              <a:rPr lang="en-US" dirty="0">
                <a:solidFill>
                  <a:srgbClr val="0097CC"/>
                </a:solidFill>
                <a:cs typeface="Arial" panose="020B0604020202020204" pitchFamily="34" charset="0"/>
              </a:rPr>
            </a:br>
            <a:r>
              <a:rPr lang="en-US" dirty="0">
                <a:solidFill>
                  <a:srgbClr val="0097CC"/>
                </a:solidFill>
                <a:cs typeface="Arial" panose="020B0604020202020204" pitchFamily="34" charset="0"/>
              </a:rPr>
              <a:t>Surface Water Discharge Guidelines</a:t>
            </a:r>
            <a:endParaRPr lang="en-US" dirty="0"/>
          </a:p>
        </p:txBody>
      </p:sp>
      <p:sp>
        <p:nvSpPr>
          <p:cNvPr id="5" name="Slide Number Placeholder 4">
            <a:extLst>
              <a:ext uri="{FF2B5EF4-FFF2-40B4-BE49-F238E27FC236}">
                <a16:creationId xmlns:a16="http://schemas.microsoft.com/office/drawing/2014/main" id="{1DC50098-ADC5-B542-8443-A39A6F5999F1}"/>
              </a:ext>
            </a:extLst>
          </p:cNvPr>
          <p:cNvSpPr>
            <a:spLocks noGrp="1"/>
          </p:cNvSpPr>
          <p:nvPr>
            <p:ph type="sldNum" sz="quarter" idx="4294967295"/>
          </p:nvPr>
        </p:nvSpPr>
        <p:spPr>
          <a:xfrm>
            <a:off x="8859320" y="6393785"/>
            <a:ext cx="2843212" cy="365125"/>
          </a:xfrm>
        </p:spPr>
        <p:txBody>
          <a:bodyPr/>
          <a:lstStyle/>
          <a:p>
            <a:fld id="{7D05C03C-279D-1145-AE8B-F529976953CD}" type="slidenum">
              <a:rPr lang="en-US" sz="1800" smtClean="0"/>
              <a:pPr/>
              <a:t>17</a:t>
            </a:fld>
            <a:endParaRPr lang="en-US" sz="1800" dirty="0"/>
          </a:p>
        </p:txBody>
      </p:sp>
      <p:sp>
        <p:nvSpPr>
          <p:cNvPr id="9" name="TextBox 8">
            <a:extLst>
              <a:ext uri="{FF2B5EF4-FFF2-40B4-BE49-F238E27FC236}">
                <a16:creationId xmlns:a16="http://schemas.microsoft.com/office/drawing/2014/main" id="{CE7A3380-8B5E-E04A-A52E-FDFC523C61AC}"/>
              </a:ext>
            </a:extLst>
          </p:cNvPr>
          <p:cNvSpPr txBox="1"/>
          <p:nvPr/>
        </p:nvSpPr>
        <p:spPr>
          <a:xfrm>
            <a:off x="6477048" y="1324445"/>
            <a:ext cx="5025839" cy="4215128"/>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799" b="1" u="sng" dirty="0"/>
              <a:t>Pecos River Discharge Criteria</a:t>
            </a:r>
          </a:p>
          <a:p>
            <a:pPr algn="ctr"/>
            <a:endParaRPr lang="en-US" sz="2399" dirty="0"/>
          </a:p>
          <a:p>
            <a:pPr algn="ctr"/>
            <a:r>
              <a:rPr lang="en-US" sz="2399" dirty="0"/>
              <a:t>New Mexico - At the TX State Line</a:t>
            </a:r>
          </a:p>
          <a:p>
            <a:pPr algn="ctr"/>
            <a:r>
              <a:rPr lang="en-US" sz="2399" dirty="0"/>
              <a:t>41 aquatic impact constituents</a:t>
            </a:r>
          </a:p>
          <a:p>
            <a:pPr algn="ctr"/>
            <a:r>
              <a:rPr lang="en-US" sz="2399" dirty="0"/>
              <a:t>110 - human impact constituents</a:t>
            </a:r>
          </a:p>
          <a:p>
            <a:pPr algn="ctr"/>
            <a:r>
              <a:rPr lang="en-US" sz="2399" dirty="0"/>
              <a:t>Water quality – 3600 ppm TDS</a:t>
            </a:r>
          </a:p>
          <a:p>
            <a:pPr algn="ctr"/>
            <a:endParaRPr lang="en-US" sz="2399" dirty="0"/>
          </a:p>
          <a:p>
            <a:pPr algn="ctr"/>
            <a:r>
              <a:rPr lang="en-US" sz="2399" dirty="0"/>
              <a:t>Texas - Below NM State Line</a:t>
            </a:r>
          </a:p>
          <a:p>
            <a:pPr algn="ctr"/>
            <a:r>
              <a:rPr lang="en-US" sz="2399" dirty="0"/>
              <a:t> 45 aquatic impact constituents</a:t>
            </a:r>
          </a:p>
          <a:p>
            <a:pPr algn="ctr"/>
            <a:r>
              <a:rPr lang="en-US" sz="2399" dirty="0"/>
              <a:t>110 – human impact constituents</a:t>
            </a:r>
          </a:p>
          <a:p>
            <a:pPr algn="ctr"/>
            <a:r>
              <a:rPr lang="en-US" sz="2399" dirty="0"/>
              <a:t>Water quality  – 4000 ppm TDS  </a:t>
            </a:r>
          </a:p>
        </p:txBody>
      </p:sp>
    </p:spTree>
    <p:extLst>
      <p:ext uri="{BB962C8B-B14F-4D97-AF65-F5344CB8AC3E}">
        <p14:creationId xmlns:p14="http://schemas.microsoft.com/office/powerpoint/2010/main" val="3137330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BFF01D-0F7F-F445-8BF8-8D3CF81977DB}"/>
              </a:ext>
            </a:extLst>
          </p:cNvPr>
          <p:cNvSpPr>
            <a:spLocks noGrp="1"/>
          </p:cNvSpPr>
          <p:nvPr>
            <p:ph idx="1"/>
          </p:nvPr>
        </p:nvSpPr>
        <p:spPr>
          <a:xfrm>
            <a:off x="715459" y="914401"/>
            <a:ext cx="10933202" cy="4916556"/>
          </a:xfrm>
        </p:spPr>
        <p:txBody>
          <a:bodyPr>
            <a:noAutofit/>
          </a:bodyPr>
          <a:lstStyle/>
          <a:p>
            <a:r>
              <a:rPr lang="en-US" dirty="0"/>
              <a:t>Goal:  To reduce the use of freshwater and increase the recycling of produced water in oil and gas operations.</a:t>
            </a:r>
          </a:p>
          <a:p>
            <a:r>
              <a:rPr lang="en-US" dirty="0"/>
              <a:t>March 2024 – Deliver to General Assembly a review of guidance documents and case studies of best practices for infield reuse and recycling of produced water.</a:t>
            </a:r>
          </a:p>
          <a:p>
            <a:r>
              <a:rPr lang="en-US" dirty="0"/>
              <a:t>December 2024 - provide recommendations to  Energy and Carbon Management Commission for  new rules to require </a:t>
            </a:r>
            <a:r>
              <a:rPr lang="en-US" u="sng" dirty="0"/>
              <a:t>statewide reduction in fresh water use</a:t>
            </a:r>
            <a:r>
              <a:rPr lang="en-US" dirty="0"/>
              <a:t> and increase in use of produced water in oil and gas operations.</a:t>
            </a:r>
          </a:p>
          <a:p>
            <a:r>
              <a:rPr lang="en-US" dirty="0"/>
              <a:t>Toxicological method evaluation (2025).</a:t>
            </a:r>
          </a:p>
        </p:txBody>
      </p:sp>
      <p:sp>
        <p:nvSpPr>
          <p:cNvPr id="3" name="Title 2">
            <a:extLst>
              <a:ext uri="{FF2B5EF4-FFF2-40B4-BE49-F238E27FC236}">
                <a16:creationId xmlns:a16="http://schemas.microsoft.com/office/drawing/2014/main" id="{3E80D189-9D8D-C94E-96FB-189C4EC6CD22}"/>
              </a:ext>
            </a:extLst>
          </p:cNvPr>
          <p:cNvSpPr>
            <a:spLocks noGrp="1"/>
          </p:cNvSpPr>
          <p:nvPr>
            <p:ph type="title"/>
          </p:nvPr>
        </p:nvSpPr>
        <p:spPr>
          <a:xfrm>
            <a:off x="715459" y="16625"/>
            <a:ext cx="11171742" cy="781878"/>
          </a:xfrm>
        </p:spPr>
        <p:txBody>
          <a:bodyPr>
            <a:normAutofit/>
          </a:bodyPr>
          <a:lstStyle/>
          <a:p>
            <a:pPr algn="ctr"/>
            <a:r>
              <a:rPr lang="en-US" dirty="0"/>
              <a:t>Produced Water Recycling in Colorado </a:t>
            </a:r>
          </a:p>
        </p:txBody>
      </p:sp>
      <p:sp>
        <p:nvSpPr>
          <p:cNvPr id="8" name="Rectangle 7">
            <a:extLst>
              <a:ext uri="{FF2B5EF4-FFF2-40B4-BE49-F238E27FC236}">
                <a16:creationId xmlns:a16="http://schemas.microsoft.com/office/drawing/2014/main" id="{11C23E99-7438-8E45-8DB8-2BD20207BEB3}"/>
              </a:ext>
            </a:extLst>
          </p:cNvPr>
          <p:cNvSpPr/>
          <p:nvPr/>
        </p:nvSpPr>
        <p:spPr>
          <a:xfrm>
            <a:off x="11400836" y="6396335"/>
            <a:ext cx="495649" cy="461665"/>
          </a:xfrm>
          <a:prstGeom prst="rect">
            <a:avLst/>
          </a:prstGeom>
        </p:spPr>
        <p:txBody>
          <a:bodyPr wrap="none">
            <a:spAutoFit/>
          </a:bodyPr>
          <a:lstStyle/>
          <a:p>
            <a:r>
              <a:rPr lang="en-US" dirty="0">
                <a:solidFill>
                  <a:schemeClr val="bg1"/>
                </a:solidFill>
              </a:rPr>
              <a:t>18</a:t>
            </a:r>
          </a:p>
        </p:txBody>
      </p:sp>
    </p:spTree>
    <p:extLst>
      <p:ext uri="{BB962C8B-B14F-4D97-AF65-F5344CB8AC3E}">
        <p14:creationId xmlns:p14="http://schemas.microsoft.com/office/powerpoint/2010/main" val="1304435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80D189-9D8D-C94E-96FB-189C4EC6CD22}"/>
              </a:ext>
            </a:extLst>
          </p:cNvPr>
          <p:cNvSpPr>
            <a:spLocks noGrp="1"/>
          </p:cNvSpPr>
          <p:nvPr>
            <p:ph type="title"/>
          </p:nvPr>
        </p:nvSpPr>
        <p:spPr>
          <a:xfrm>
            <a:off x="874484" y="183791"/>
            <a:ext cx="11171742" cy="781878"/>
          </a:xfrm>
        </p:spPr>
        <p:txBody>
          <a:bodyPr>
            <a:normAutofit fontScale="90000"/>
          </a:bodyPr>
          <a:lstStyle/>
          <a:p>
            <a:pPr algn="ctr"/>
            <a:r>
              <a:rPr lang="en-US" dirty="0"/>
              <a:t>Affect of Produced Water Recycling Regulations </a:t>
            </a:r>
            <a:br>
              <a:rPr lang="en-US" dirty="0"/>
            </a:br>
            <a:r>
              <a:rPr lang="en-US" dirty="0"/>
              <a:t>on Fresh Water Use </a:t>
            </a:r>
          </a:p>
        </p:txBody>
      </p:sp>
      <p:graphicFrame>
        <p:nvGraphicFramePr>
          <p:cNvPr id="4" name="Content Placeholder 3">
            <a:extLst>
              <a:ext uri="{FF2B5EF4-FFF2-40B4-BE49-F238E27FC236}">
                <a16:creationId xmlns:a16="http://schemas.microsoft.com/office/drawing/2014/main" id="{670557BD-EB7B-5140-BF6E-1E1CF22D96AE}"/>
              </a:ext>
            </a:extLst>
          </p:cNvPr>
          <p:cNvGraphicFramePr>
            <a:graphicFrameLocks/>
          </p:cNvGraphicFramePr>
          <p:nvPr>
            <p:extLst>
              <p:ext uri="{D42A27DB-BD31-4B8C-83A1-F6EECF244321}">
                <p14:modId xmlns:p14="http://schemas.microsoft.com/office/powerpoint/2010/main" val="1347371529"/>
              </p:ext>
            </p:extLst>
          </p:nvPr>
        </p:nvGraphicFramePr>
        <p:xfrm>
          <a:off x="7735780" y="1870362"/>
          <a:ext cx="3723858" cy="2468880"/>
        </p:xfrm>
        <a:graphic>
          <a:graphicData uri="http://schemas.openxmlformats.org/drawingml/2006/table">
            <a:tbl>
              <a:tblPr firstRow="1" bandRow="1">
                <a:tableStyleId>{5C22544A-7EE6-4342-B048-85BDC9FD1C3A}</a:tableStyleId>
              </a:tblPr>
              <a:tblGrid>
                <a:gridCol w="1219197">
                  <a:extLst>
                    <a:ext uri="{9D8B030D-6E8A-4147-A177-3AD203B41FA5}">
                      <a16:colId xmlns:a16="http://schemas.microsoft.com/office/drawing/2014/main" val="1478848046"/>
                    </a:ext>
                  </a:extLst>
                </a:gridCol>
                <a:gridCol w="1099931">
                  <a:extLst>
                    <a:ext uri="{9D8B030D-6E8A-4147-A177-3AD203B41FA5}">
                      <a16:colId xmlns:a16="http://schemas.microsoft.com/office/drawing/2014/main" val="1502774310"/>
                    </a:ext>
                  </a:extLst>
                </a:gridCol>
                <a:gridCol w="1404730">
                  <a:extLst>
                    <a:ext uri="{9D8B030D-6E8A-4147-A177-3AD203B41FA5}">
                      <a16:colId xmlns:a16="http://schemas.microsoft.com/office/drawing/2014/main" val="1767436568"/>
                    </a:ext>
                  </a:extLst>
                </a:gridCol>
              </a:tblGrid>
              <a:tr h="370840">
                <a:tc>
                  <a:txBody>
                    <a:bodyPr/>
                    <a:lstStyle/>
                    <a:p>
                      <a:r>
                        <a:rPr lang="en-US" b="0" dirty="0">
                          <a:solidFill>
                            <a:srgbClr val="1C1148"/>
                          </a:solidFill>
                        </a:rPr>
                        <a:t>State</a:t>
                      </a:r>
                    </a:p>
                  </a:txBody>
                  <a:tcPr/>
                </a:tc>
                <a:tc>
                  <a:txBody>
                    <a:bodyPr/>
                    <a:lstStyle/>
                    <a:p>
                      <a:r>
                        <a:rPr lang="en-US" dirty="0">
                          <a:solidFill>
                            <a:srgbClr val="1C1148"/>
                          </a:solidFill>
                        </a:rPr>
                        <a:t>Fresh Water Use</a:t>
                      </a:r>
                    </a:p>
                  </a:txBody>
                  <a:tcPr/>
                </a:tc>
                <a:tc>
                  <a:txBody>
                    <a:bodyPr/>
                    <a:lstStyle/>
                    <a:p>
                      <a:r>
                        <a:rPr lang="en-US" dirty="0">
                          <a:solidFill>
                            <a:srgbClr val="1C1148"/>
                          </a:solidFill>
                        </a:rPr>
                        <a:t>Produced Water Reuse</a:t>
                      </a:r>
                    </a:p>
                  </a:txBody>
                  <a:tcPr/>
                </a:tc>
                <a:extLst>
                  <a:ext uri="{0D108BD9-81ED-4DB2-BD59-A6C34878D82A}">
                    <a16:rowId xmlns:a16="http://schemas.microsoft.com/office/drawing/2014/main" val="3992864543"/>
                  </a:ext>
                </a:extLst>
              </a:tr>
              <a:tr h="370840">
                <a:tc>
                  <a:txBody>
                    <a:bodyPr/>
                    <a:lstStyle/>
                    <a:p>
                      <a:pPr algn="ctr"/>
                      <a:r>
                        <a:rPr lang="en-US" dirty="0"/>
                        <a:t>New* Mexico</a:t>
                      </a:r>
                    </a:p>
                  </a:txBody>
                  <a:tcPr/>
                </a:tc>
                <a:tc>
                  <a:txBody>
                    <a:bodyPr/>
                    <a:lstStyle/>
                    <a:p>
                      <a:pPr algn="ctr"/>
                      <a:r>
                        <a:rPr lang="en-US" dirty="0"/>
                        <a:t>5%</a:t>
                      </a:r>
                    </a:p>
                  </a:txBody>
                  <a:tcPr/>
                </a:tc>
                <a:tc>
                  <a:txBody>
                    <a:bodyPr/>
                    <a:lstStyle/>
                    <a:p>
                      <a:pPr algn="ctr"/>
                      <a:r>
                        <a:rPr lang="en-US" dirty="0"/>
                        <a:t>80%</a:t>
                      </a:r>
                    </a:p>
                  </a:txBody>
                  <a:tcPr/>
                </a:tc>
                <a:extLst>
                  <a:ext uri="{0D108BD9-81ED-4DB2-BD59-A6C34878D82A}">
                    <a16:rowId xmlns:a16="http://schemas.microsoft.com/office/drawing/2014/main" val="287753184"/>
                  </a:ext>
                </a:extLst>
              </a:tr>
              <a:tr h="370840">
                <a:tc>
                  <a:txBody>
                    <a:bodyPr/>
                    <a:lstStyle/>
                    <a:p>
                      <a:pPr algn="ctr"/>
                      <a:r>
                        <a:rPr lang="en-US" dirty="0"/>
                        <a:t>Texas</a:t>
                      </a:r>
                    </a:p>
                  </a:txBody>
                  <a:tcPr/>
                </a:tc>
                <a:tc>
                  <a:txBody>
                    <a:bodyPr/>
                    <a:lstStyle/>
                    <a:p>
                      <a:pPr algn="ctr"/>
                      <a:r>
                        <a:rPr lang="en-US" dirty="0"/>
                        <a:t>50%</a:t>
                      </a:r>
                    </a:p>
                  </a:txBody>
                  <a:tcPr/>
                </a:tc>
                <a:tc>
                  <a:txBody>
                    <a:bodyPr/>
                    <a:lstStyle/>
                    <a:p>
                      <a:pPr algn="ctr"/>
                      <a:r>
                        <a:rPr lang="en-US" dirty="0"/>
                        <a:t>50%</a:t>
                      </a:r>
                    </a:p>
                  </a:txBody>
                  <a:tcPr/>
                </a:tc>
                <a:extLst>
                  <a:ext uri="{0D108BD9-81ED-4DB2-BD59-A6C34878D82A}">
                    <a16:rowId xmlns:a16="http://schemas.microsoft.com/office/drawing/2014/main" val="3783991687"/>
                  </a:ext>
                </a:extLst>
              </a:tr>
            </a:tbl>
          </a:graphicData>
        </a:graphic>
      </p:graphicFrame>
      <p:sp>
        <p:nvSpPr>
          <p:cNvPr id="5" name="TextBox 4">
            <a:extLst>
              <a:ext uri="{FF2B5EF4-FFF2-40B4-BE49-F238E27FC236}">
                <a16:creationId xmlns:a16="http://schemas.microsoft.com/office/drawing/2014/main" id="{50163BB2-3ACB-E146-A7CE-506529B34CF0}"/>
              </a:ext>
            </a:extLst>
          </p:cNvPr>
          <p:cNvSpPr txBox="1"/>
          <p:nvPr/>
        </p:nvSpPr>
        <p:spPr>
          <a:xfrm>
            <a:off x="8155519" y="1002517"/>
            <a:ext cx="2884379" cy="830997"/>
          </a:xfrm>
          <a:prstGeom prst="rect">
            <a:avLst/>
          </a:prstGeom>
          <a:noFill/>
        </p:spPr>
        <p:txBody>
          <a:bodyPr wrap="none" rtlCol="0">
            <a:spAutoFit/>
          </a:bodyPr>
          <a:lstStyle/>
          <a:p>
            <a:r>
              <a:rPr lang="en-US" dirty="0"/>
              <a:t>Current Water Use in </a:t>
            </a:r>
          </a:p>
          <a:p>
            <a:r>
              <a:rPr lang="en-US" dirty="0"/>
              <a:t>Drilling and Fracking</a:t>
            </a:r>
          </a:p>
        </p:txBody>
      </p:sp>
      <p:sp>
        <p:nvSpPr>
          <p:cNvPr id="6" name="TextBox 5">
            <a:extLst>
              <a:ext uri="{FF2B5EF4-FFF2-40B4-BE49-F238E27FC236}">
                <a16:creationId xmlns:a16="http://schemas.microsoft.com/office/drawing/2014/main" id="{A96DB97F-31C6-9442-97BA-FC2DBB1BAAFC}"/>
              </a:ext>
            </a:extLst>
          </p:cNvPr>
          <p:cNvSpPr txBox="1"/>
          <p:nvPr/>
        </p:nvSpPr>
        <p:spPr>
          <a:xfrm>
            <a:off x="7735780" y="4559881"/>
            <a:ext cx="4699043" cy="1200329"/>
          </a:xfrm>
          <a:prstGeom prst="rect">
            <a:avLst/>
          </a:prstGeom>
          <a:noFill/>
        </p:spPr>
        <p:txBody>
          <a:bodyPr wrap="none" rtlCol="0">
            <a:spAutoFit/>
          </a:bodyPr>
          <a:lstStyle/>
          <a:p>
            <a:r>
              <a:rPr lang="en-US" dirty="0"/>
              <a:t>* Fresh water use regulation </a:t>
            </a:r>
          </a:p>
          <a:p>
            <a:r>
              <a:rPr lang="en-US" dirty="0"/>
              <a:t>   change in 2019, more restrictions </a:t>
            </a:r>
          </a:p>
          <a:p>
            <a:r>
              <a:rPr lang="en-US" dirty="0"/>
              <a:t>   proposed in 2024</a:t>
            </a:r>
          </a:p>
        </p:txBody>
      </p:sp>
      <p:pic>
        <p:nvPicPr>
          <p:cNvPr id="8" name="Picture 1" descr="page1image1751424">
            <a:extLst>
              <a:ext uri="{FF2B5EF4-FFF2-40B4-BE49-F238E27FC236}">
                <a16:creationId xmlns:a16="http://schemas.microsoft.com/office/drawing/2014/main" id="{BC0772F3-8B18-BD43-9D07-9D6B88D3FF3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4484" y="1683298"/>
            <a:ext cx="6233687" cy="395307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6D89490-6346-6244-A823-52CE22C6D807}"/>
              </a:ext>
            </a:extLst>
          </p:cNvPr>
          <p:cNvSpPr/>
          <p:nvPr/>
        </p:nvSpPr>
        <p:spPr>
          <a:xfrm>
            <a:off x="11459638" y="6396335"/>
            <a:ext cx="495649" cy="461665"/>
          </a:xfrm>
          <a:prstGeom prst="rect">
            <a:avLst/>
          </a:prstGeom>
        </p:spPr>
        <p:txBody>
          <a:bodyPr wrap="none">
            <a:spAutoFit/>
          </a:bodyPr>
          <a:lstStyle/>
          <a:p>
            <a:r>
              <a:rPr lang="en-US" dirty="0">
                <a:solidFill>
                  <a:schemeClr val="bg1"/>
                </a:solidFill>
              </a:rPr>
              <a:t>19</a:t>
            </a:r>
          </a:p>
        </p:txBody>
      </p:sp>
    </p:spTree>
    <p:extLst>
      <p:ext uri="{BB962C8B-B14F-4D97-AF65-F5344CB8AC3E}">
        <p14:creationId xmlns:p14="http://schemas.microsoft.com/office/powerpoint/2010/main" val="3462570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2" y="0"/>
            <a:ext cx="8902859" cy="1143000"/>
          </a:xfrm>
        </p:spPr>
        <p:txBody>
          <a:bodyPr>
            <a:normAutofit/>
          </a:bodyPr>
          <a:lstStyle/>
          <a:p>
            <a:r>
              <a:rPr lang="en-US" sz="3600" dirty="0">
                <a:latin typeface="+mn-lt"/>
              </a:rPr>
              <a:t>Presentation Overview</a:t>
            </a:r>
          </a:p>
        </p:txBody>
      </p:sp>
      <p:sp>
        <p:nvSpPr>
          <p:cNvPr id="3" name="Content Placeholder 2"/>
          <p:cNvSpPr>
            <a:spLocks noGrp="1"/>
          </p:cNvSpPr>
          <p:nvPr>
            <p:ph idx="1"/>
          </p:nvPr>
        </p:nvSpPr>
        <p:spPr>
          <a:xfrm>
            <a:off x="761840" y="1032164"/>
            <a:ext cx="10280233" cy="4525963"/>
          </a:xfrm>
        </p:spPr>
        <p:txBody>
          <a:bodyPr>
            <a:normAutofit/>
          </a:bodyPr>
          <a:lstStyle/>
          <a:p>
            <a:r>
              <a:rPr lang="en-US" dirty="0"/>
              <a:t>Review of EPA’s National Water Reuse Action Plan efforts for produced water.</a:t>
            </a:r>
          </a:p>
          <a:p>
            <a:r>
              <a:rPr lang="en-US" dirty="0"/>
              <a:t>Short overview of produced water -</a:t>
            </a:r>
          </a:p>
          <a:p>
            <a:pPr lvl="1"/>
            <a:r>
              <a:rPr lang="en-US" dirty="0"/>
              <a:t>variations in quality, federal guidelines and directions</a:t>
            </a:r>
          </a:p>
          <a:p>
            <a:r>
              <a:rPr lang="en-US" dirty="0"/>
              <a:t>Information on regional produced water treatment drivers and current and emerging state discharge regulations.</a:t>
            </a:r>
          </a:p>
          <a:p>
            <a:r>
              <a:rPr lang="en-US" dirty="0"/>
              <a:t>Audience discussion of regulatory and economic drivers and trends in fit-for-purpose treatment, recycling, and reuse of produced water.</a:t>
            </a:r>
          </a:p>
          <a:p>
            <a:endParaRPr lang="en-US" dirty="0"/>
          </a:p>
          <a:p>
            <a:endParaRPr lang="en-US" dirty="0"/>
          </a:p>
        </p:txBody>
      </p:sp>
      <p:sp>
        <p:nvSpPr>
          <p:cNvPr id="4" name="Slide Number Placeholder 3"/>
          <p:cNvSpPr>
            <a:spLocks noGrp="1"/>
          </p:cNvSpPr>
          <p:nvPr>
            <p:ph type="sldNum" sz="quarter" idx="10"/>
          </p:nvPr>
        </p:nvSpPr>
        <p:spPr/>
        <p:txBody>
          <a:bodyPr/>
          <a:lstStyle/>
          <a:p>
            <a:fld id="{7D05C03C-279D-1145-AE8B-F529976953CD}" type="slidenum">
              <a:rPr lang="en-US" sz="1800" smtClean="0"/>
              <a:pPr/>
              <a:t>2</a:t>
            </a:fld>
            <a:endParaRPr lang="en-US" sz="1800" dirty="0"/>
          </a:p>
        </p:txBody>
      </p:sp>
    </p:spTree>
    <p:extLst>
      <p:ext uri="{BB962C8B-B14F-4D97-AF65-F5344CB8AC3E}">
        <p14:creationId xmlns:p14="http://schemas.microsoft.com/office/powerpoint/2010/main" val="2280072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2964EC0-825B-E641-BF5D-200E8EEF88BE}"/>
              </a:ext>
            </a:extLst>
          </p:cNvPr>
          <p:cNvSpPr>
            <a:spLocks noGrp="1"/>
          </p:cNvSpPr>
          <p:nvPr>
            <p:ph idx="1"/>
          </p:nvPr>
        </p:nvSpPr>
        <p:spPr>
          <a:xfrm>
            <a:off x="356162" y="732670"/>
            <a:ext cx="5990140" cy="3713920"/>
          </a:xfrm>
        </p:spPr>
        <p:txBody>
          <a:bodyPr>
            <a:normAutofit/>
          </a:bodyPr>
          <a:lstStyle/>
          <a:p>
            <a:pPr lvl="0"/>
            <a:r>
              <a:rPr lang="en-US" dirty="0"/>
              <a:t>More recycling inside oil and gas</a:t>
            </a:r>
          </a:p>
          <a:p>
            <a:pPr lvl="1"/>
            <a:r>
              <a:rPr lang="en-US" dirty="0"/>
              <a:t>Treatment and reuse of produced water in plugging and abandoning orphan wells </a:t>
            </a:r>
          </a:p>
          <a:p>
            <a:pPr lvl="1"/>
            <a:r>
              <a:rPr lang="en-US" dirty="0"/>
              <a:t>Similar use in repurposing abandoned oil and gas wells for brackish water wells</a:t>
            </a:r>
          </a:p>
          <a:p>
            <a:pPr lvl="1"/>
            <a:r>
              <a:rPr lang="en-US" dirty="0"/>
              <a:t>Get more oil recovery and lower SWD operational costs with ‘clean brine’</a:t>
            </a:r>
          </a:p>
        </p:txBody>
      </p:sp>
      <p:pic>
        <p:nvPicPr>
          <p:cNvPr id="5" name="Picture 4">
            <a:extLst>
              <a:ext uri="{FF2B5EF4-FFF2-40B4-BE49-F238E27FC236}">
                <a16:creationId xmlns:a16="http://schemas.microsoft.com/office/drawing/2014/main" id="{90E3BE78-C1CB-E644-B0E9-94249A0275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2990" y="903844"/>
            <a:ext cx="3275766" cy="2649099"/>
          </a:xfrm>
          <a:prstGeom prst="rect">
            <a:avLst/>
          </a:prstGeom>
        </p:spPr>
      </p:pic>
      <p:sp>
        <p:nvSpPr>
          <p:cNvPr id="6" name="Title 1">
            <a:extLst>
              <a:ext uri="{FF2B5EF4-FFF2-40B4-BE49-F238E27FC236}">
                <a16:creationId xmlns:a16="http://schemas.microsoft.com/office/drawing/2014/main" id="{D873CF90-E2D3-9D45-BBD1-56BA2C6D3866}"/>
              </a:ext>
            </a:extLst>
          </p:cNvPr>
          <p:cNvSpPr>
            <a:spLocks noGrp="1"/>
          </p:cNvSpPr>
          <p:nvPr>
            <p:ph type="title"/>
          </p:nvPr>
        </p:nvSpPr>
        <p:spPr>
          <a:xfrm>
            <a:off x="0" y="0"/>
            <a:ext cx="12188825" cy="821635"/>
          </a:xfrm>
        </p:spPr>
        <p:txBody>
          <a:bodyPr>
            <a:normAutofit fontScale="90000"/>
          </a:bodyPr>
          <a:lstStyle/>
          <a:p>
            <a:r>
              <a:rPr lang="en-US" b="1" dirty="0"/>
              <a:t>      </a:t>
            </a:r>
            <a:r>
              <a:rPr lang="en-US" dirty="0">
                <a:solidFill>
                  <a:srgbClr val="0097CC"/>
                </a:solidFill>
              </a:rPr>
              <a:t>Produced Water Treatment and Recycling in New Mexico</a:t>
            </a:r>
            <a:endParaRPr lang="en-US" sz="3599" dirty="0">
              <a:solidFill>
                <a:srgbClr val="0097CC"/>
              </a:solidFill>
            </a:endParaRPr>
          </a:p>
        </p:txBody>
      </p:sp>
      <p:sp>
        <p:nvSpPr>
          <p:cNvPr id="7" name="Rectangle 6">
            <a:extLst>
              <a:ext uri="{FF2B5EF4-FFF2-40B4-BE49-F238E27FC236}">
                <a16:creationId xmlns:a16="http://schemas.microsoft.com/office/drawing/2014/main" id="{A9A00818-A1B6-144C-84E1-9E835D00D6F0}"/>
              </a:ext>
            </a:extLst>
          </p:cNvPr>
          <p:cNvSpPr/>
          <p:nvPr/>
        </p:nvSpPr>
        <p:spPr>
          <a:xfrm>
            <a:off x="6400799" y="4304615"/>
            <a:ext cx="5442300" cy="1630575"/>
          </a:xfrm>
          <a:prstGeom prst="rect">
            <a:avLst/>
          </a:prstGeom>
        </p:spPr>
        <p:txBody>
          <a:bodyPr wrap="square">
            <a:spAutoFit/>
          </a:bodyPr>
          <a:lstStyle/>
          <a:p>
            <a:r>
              <a:rPr lang="en-US" sz="1999" dirty="0"/>
              <a:t>Produced water thermal treatment -  fresh water for cementing and 10# brine for re-drilling  before cementing</a:t>
            </a:r>
          </a:p>
          <a:p>
            <a:pPr marL="285664" indent="-285664">
              <a:buFont typeface="Arial" panose="020B0604020202020204" pitchFamily="34" charset="0"/>
              <a:buChar char="•"/>
            </a:pPr>
            <a:r>
              <a:rPr lang="en-US" sz="1999" dirty="0"/>
              <a:t>$2/</a:t>
            </a:r>
            <a:r>
              <a:rPr lang="en-US" sz="1999" dirty="0" err="1"/>
              <a:t>bbl</a:t>
            </a:r>
            <a:r>
              <a:rPr lang="en-US" sz="1999" dirty="0"/>
              <a:t> for fresh water and $3/</a:t>
            </a:r>
            <a:r>
              <a:rPr lang="en-US" sz="1999" dirty="0" err="1"/>
              <a:t>bbl</a:t>
            </a:r>
            <a:r>
              <a:rPr lang="en-US" sz="1999" dirty="0"/>
              <a:t> for 10# brine</a:t>
            </a:r>
          </a:p>
          <a:p>
            <a:pPr marL="285664" indent="-285664">
              <a:buFont typeface="Arial" panose="020B0604020202020204" pitchFamily="34" charset="0"/>
              <a:buChar char="•"/>
            </a:pPr>
            <a:r>
              <a:rPr lang="en-US" sz="1999" dirty="0"/>
              <a:t>$25 M in federal funding</a:t>
            </a:r>
          </a:p>
        </p:txBody>
      </p:sp>
      <p:sp>
        <p:nvSpPr>
          <p:cNvPr id="8" name="TextBox 7">
            <a:extLst>
              <a:ext uri="{FF2B5EF4-FFF2-40B4-BE49-F238E27FC236}">
                <a16:creationId xmlns:a16="http://schemas.microsoft.com/office/drawing/2014/main" id="{D52A47BD-E9FD-984D-A4B2-F0A02B856E3C}"/>
              </a:ext>
            </a:extLst>
          </p:cNvPr>
          <p:cNvSpPr txBox="1"/>
          <p:nvPr/>
        </p:nvSpPr>
        <p:spPr>
          <a:xfrm>
            <a:off x="6658550" y="3760989"/>
            <a:ext cx="4926797" cy="461417"/>
          </a:xfrm>
          <a:prstGeom prst="rect">
            <a:avLst/>
          </a:prstGeom>
          <a:noFill/>
        </p:spPr>
        <p:txBody>
          <a:bodyPr wrap="none" rtlCol="0">
            <a:spAutoFit/>
          </a:bodyPr>
          <a:lstStyle/>
          <a:p>
            <a:r>
              <a:rPr lang="en-US" sz="2399" dirty="0"/>
              <a:t>NMPWRC Thermal Technology Testing</a:t>
            </a:r>
          </a:p>
        </p:txBody>
      </p:sp>
      <p:pic>
        <p:nvPicPr>
          <p:cNvPr id="9" name="Picture 8">
            <a:extLst>
              <a:ext uri="{FF2B5EF4-FFF2-40B4-BE49-F238E27FC236}">
                <a16:creationId xmlns:a16="http://schemas.microsoft.com/office/drawing/2014/main" id="{3B433329-67E6-C444-A980-E2F1EE630722}"/>
              </a:ext>
            </a:extLst>
          </p:cNvPr>
          <p:cNvPicPr>
            <a:picLocks noChangeAspect="1"/>
          </p:cNvPicPr>
          <p:nvPr/>
        </p:nvPicPr>
        <p:blipFill>
          <a:blip r:embed="rId3"/>
          <a:stretch>
            <a:fillRect/>
          </a:stretch>
        </p:blipFill>
        <p:spPr>
          <a:xfrm>
            <a:off x="1949370" y="4446590"/>
            <a:ext cx="2926360" cy="1768680"/>
          </a:xfrm>
          <a:prstGeom prst="rect">
            <a:avLst/>
          </a:prstGeom>
        </p:spPr>
      </p:pic>
      <p:sp>
        <p:nvSpPr>
          <p:cNvPr id="10" name="TextBox 9">
            <a:extLst>
              <a:ext uri="{FF2B5EF4-FFF2-40B4-BE49-F238E27FC236}">
                <a16:creationId xmlns:a16="http://schemas.microsoft.com/office/drawing/2014/main" id="{59F91AFB-6B07-3E42-881A-6F826F4F5C6B}"/>
              </a:ext>
            </a:extLst>
          </p:cNvPr>
          <p:cNvSpPr txBox="1"/>
          <p:nvPr/>
        </p:nvSpPr>
        <p:spPr>
          <a:xfrm>
            <a:off x="10553098" y="2475990"/>
            <a:ext cx="1273041" cy="461665"/>
          </a:xfrm>
          <a:prstGeom prst="rect">
            <a:avLst/>
          </a:prstGeom>
          <a:noFill/>
        </p:spPr>
        <p:txBody>
          <a:bodyPr wrap="none" rtlCol="0">
            <a:spAutoFit/>
          </a:bodyPr>
          <a:lstStyle/>
          <a:p>
            <a:r>
              <a:rPr lang="en-US" dirty="0"/>
              <a:t>Distillate</a:t>
            </a:r>
          </a:p>
        </p:txBody>
      </p:sp>
      <p:sp>
        <p:nvSpPr>
          <p:cNvPr id="11" name="TextBox 10">
            <a:extLst>
              <a:ext uri="{FF2B5EF4-FFF2-40B4-BE49-F238E27FC236}">
                <a16:creationId xmlns:a16="http://schemas.microsoft.com/office/drawing/2014/main" id="{C3E2B4D4-E336-2D43-85F8-5A73793DCDB9}"/>
              </a:ext>
            </a:extLst>
          </p:cNvPr>
          <p:cNvSpPr txBox="1"/>
          <p:nvPr/>
        </p:nvSpPr>
        <p:spPr>
          <a:xfrm>
            <a:off x="10628898" y="1562784"/>
            <a:ext cx="1326389" cy="830997"/>
          </a:xfrm>
          <a:prstGeom prst="rect">
            <a:avLst/>
          </a:prstGeom>
          <a:noFill/>
        </p:spPr>
        <p:txBody>
          <a:bodyPr wrap="none" rtlCol="0">
            <a:spAutoFit/>
          </a:bodyPr>
          <a:lstStyle/>
          <a:p>
            <a:r>
              <a:rPr lang="en-US" dirty="0"/>
              <a:t>Brine </a:t>
            </a:r>
          </a:p>
          <a:p>
            <a:r>
              <a:rPr lang="en-US" dirty="0"/>
              <a:t>Recovery</a:t>
            </a:r>
          </a:p>
        </p:txBody>
      </p:sp>
      <p:cxnSp>
        <p:nvCxnSpPr>
          <p:cNvPr id="12" name="Straight Arrow Connector 11">
            <a:extLst>
              <a:ext uri="{FF2B5EF4-FFF2-40B4-BE49-F238E27FC236}">
                <a16:creationId xmlns:a16="http://schemas.microsoft.com/office/drawing/2014/main" id="{385FA015-85AC-1249-9130-3AFB63FC60C4}"/>
              </a:ext>
            </a:extLst>
          </p:cNvPr>
          <p:cNvCxnSpPr>
            <a:cxnSpLocks/>
          </p:cNvCxnSpPr>
          <p:nvPr/>
        </p:nvCxnSpPr>
        <p:spPr>
          <a:xfrm flipH="1">
            <a:off x="9627704" y="2712003"/>
            <a:ext cx="8163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20EC6EE-D7B8-3D49-8665-3AAA64A6C768}"/>
              </a:ext>
            </a:extLst>
          </p:cNvPr>
          <p:cNvCxnSpPr>
            <a:cxnSpLocks/>
          </p:cNvCxnSpPr>
          <p:nvPr/>
        </p:nvCxnSpPr>
        <p:spPr>
          <a:xfrm flipH="1">
            <a:off x="9838348" y="1950003"/>
            <a:ext cx="8163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A4E30D9-CF99-4842-9A24-B1104A827690}"/>
              </a:ext>
            </a:extLst>
          </p:cNvPr>
          <p:cNvCxnSpPr>
            <a:cxnSpLocks/>
          </p:cNvCxnSpPr>
          <p:nvPr/>
        </p:nvCxnSpPr>
        <p:spPr>
          <a:xfrm>
            <a:off x="1358348" y="5304425"/>
            <a:ext cx="9409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A0DF57E1-3199-F046-9B25-38097D7B7E76}"/>
              </a:ext>
            </a:extLst>
          </p:cNvPr>
          <p:cNvSpPr/>
          <p:nvPr/>
        </p:nvSpPr>
        <p:spPr>
          <a:xfrm>
            <a:off x="495770" y="5049337"/>
            <a:ext cx="617477" cy="461665"/>
          </a:xfrm>
          <a:prstGeom prst="rect">
            <a:avLst/>
          </a:prstGeom>
        </p:spPr>
        <p:txBody>
          <a:bodyPr wrap="none">
            <a:spAutoFit/>
          </a:bodyPr>
          <a:lstStyle/>
          <a:p>
            <a:r>
              <a:rPr lang="en-US" dirty="0"/>
              <a:t>PW</a:t>
            </a:r>
          </a:p>
        </p:txBody>
      </p:sp>
      <p:cxnSp>
        <p:nvCxnSpPr>
          <p:cNvPr id="19" name="Straight Arrow Connector 18">
            <a:extLst>
              <a:ext uri="{FF2B5EF4-FFF2-40B4-BE49-F238E27FC236}">
                <a16:creationId xmlns:a16="http://schemas.microsoft.com/office/drawing/2014/main" id="{A67A381F-810C-D042-9585-5A02A233DCE6}"/>
              </a:ext>
            </a:extLst>
          </p:cNvPr>
          <p:cNvCxnSpPr>
            <a:cxnSpLocks/>
          </p:cNvCxnSpPr>
          <p:nvPr/>
        </p:nvCxnSpPr>
        <p:spPr>
          <a:xfrm>
            <a:off x="1623391" y="5731565"/>
            <a:ext cx="17891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F416D901-0D87-9C4B-AFB8-E9A819DB8C59}"/>
              </a:ext>
            </a:extLst>
          </p:cNvPr>
          <p:cNvSpPr txBox="1"/>
          <p:nvPr/>
        </p:nvSpPr>
        <p:spPr>
          <a:xfrm>
            <a:off x="464511" y="5384273"/>
            <a:ext cx="950901" cy="830997"/>
          </a:xfrm>
          <a:prstGeom prst="rect">
            <a:avLst/>
          </a:prstGeom>
          <a:noFill/>
        </p:spPr>
        <p:txBody>
          <a:bodyPr wrap="none" rtlCol="0">
            <a:spAutoFit/>
          </a:bodyPr>
          <a:lstStyle/>
          <a:p>
            <a:r>
              <a:rPr lang="en-US" dirty="0"/>
              <a:t>Clean </a:t>
            </a:r>
          </a:p>
          <a:p>
            <a:r>
              <a:rPr lang="en-US" dirty="0"/>
              <a:t>brine</a:t>
            </a:r>
          </a:p>
        </p:txBody>
      </p:sp>
      <p:sp>
        <p:nvSpPr>
          <p:cNvPr id="22" name="Rectangle 21">
            <a:extLst>
              <a:ext uri="{FF2B5EF4-FFF2-40B4-BE49-F238E27FC236}">
                <a16:creationId xmlns:a16="http://schemas.microsoft.com/office/drawing/2014/main" id="{47687144-473F-214B-BB5E-8C44CEBD842E}"/>
              </a:ext>
            </a:extLst>
          </p:cNvPr>
          <p:cNvSpPr/>
          <p:nvPr/>
        </p:nvSpPr>
        <p:spPr>
          <a:xfrm>
            <a:off x="11459638" y="6396335"/>
            <a:ext cx="495649" cy="461665"/>
          </a:xfrm>
          <a:prstGeom prst="rect">
            <a:avLst/>
          </a:prstGeom>
        </p:spPr>
        <p:txBody>
          <a:bodyPr wrap="none">
            <a:spAutoFit/>
          </a:bodyPr>
          <a:lstStyle/>
          <a:p>
            <a:r>
              <a:rPr lang="en-US" dirty="0">
                <a:solidFill>
                  <a:schemeClr val="bg1"/>
                </a:solidFill>
              </a:rPr>
              <a:t>20</a:t>
            </a:r>
          </a:p>
        </p:txBody>
      </p:sp>
    </p:spTree>
    <p:extLst>
      <p:ext uri="{BB962C8B-B14F-4D97-AF65-F5344CB8AC3E}">
        <p14:creationId xmlns:p14="http://schemas.microsoft.com/office/powerpoint/2010/main" val="3681278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BFF01D-0F7F-F445-8BF8-8D3CF81977DB}"/>
              </a:ext>
            </a:extLst>
          </p:cNvPr>
          <p:cNvSpPr>
            <a:spLocks noGrp="1"/>
          </p:cNvSpPr>
          <p:nvPr>
            <p:ph idx="1"/>
          </p:nvPr>
        </p:nvSpPr>
        <p:spPr>
          <a:xfrm>
            <a:off x="181518" y="781878"/>
            <a:ext cx="8830710" cy="5170035"/>
          </a:xfrm>
        </p:spPr>
        <p:txBody>
          <a:bodyPr>
            <a:noAutofit/>
          </a:bodyPr>
          <a:lstStyle/>
          <a:p>
            <a:r>
              <a:rPr lang="en-US" dirty="0"/>
              <a:t>Preserve and increase fresh water supplies by treating produced water for uses outside oil and gas as part of NM WATER ACTION PLAN</a:t>
            </a:r>
          </a:p>
          <a:p>
            <a:r>
              <a:rPr lang="en-US" dirty="0"/>
              <a:t>May 2024 – Submit draft guidance to Water Quality Control Commission for treatment and reuse of produced water for industrial uses having no discharge – greenhouses, hydrogen production, industrial cooling water, semiconductor manufacturing, etc. </a:t>
            </a:r>
          </a:p>
          <a:p>
            <a:r>
              <a:rPr lang="en-US" dirty="0"/>
              <a:t>November 2024 – Additional submittal to Water Quality Control Commission for treatment and reuse of for additional applications.</a:t>
            </a:r>
          </a:p>
        </p:txBody>
      </p:sp>
      <p:sp>
        <p:nvSpPr>
          <p:cNvPr id="3" name="Title 2">
            <a:extLst>
              <a:ext uri="{FF2B5EF4-FFF2-40B4-BE49-F238E27FC236}">
                <a16:creationId xmlns:a16="http://schemas.microsoft.com/office/drawing/2014/main" id="{3E80D189-9D8D-C94E-96FB-189C4EC6CD22}"/>
              </a:ext>
            </a:extLst>
          </p:cNvPr>
          <p:cNvSpPr>
            <a:spLocks noGrp="1"/>
          </p:cNvSpPr>
          <p:nvPr>
            <p:ph type="title"/>
          </p:nvPr>
        </p:nvSpPr>
        <p:spPr>
          <a:xfrm>
            <a:off x="874484" y="0"/>
            <a:ext cx="11171742" cy="781878"/>
          </a:xfrm>
        </p:spPr>
        <p:txBody>
          <a:bodyPr>
            <a:normAutofit fontScale="90000"/>
          </a:bodyPr>
          <a:lstStyle/>
          <a:p>
            <a:pPr algn="ctr"/>
            <a:r>
              <a:rPr lang="en-US" dirty="0"/>
              <a:t>Produced Water Treatment and Reuse in New Mexico </a:t>
            </a:r>
          </a:p>
        </p:txBody>
      </p:sp>
      <p:pic>
        <p:nvPicPr>
          <p:cNvPr id="4" name="Picture 3">
            <a:extLst>
              <a:ext uri="{FF2B5EF4-FFF2-40B4-BE49-F238E27FC236}">
                <a16:creationId xmlns:a16="http://schemas.microsoft.com/office/drawing/2014/main" id="{816C96DC-51C2-624B-AFE0-5003EA2F5803}"/>
              </a:ext>
            </a:extLst>
          </p:cNvPr>
          <p:cNvPicPr/>
          <p:nvPr/>
        </p:nvPicPr>
        <p:blipFill>
          <a:blip r:embed="rId2" cstate="email">
            <a:extLst>
              <a:ext uri="{28A0092B-C50C-407E-A947-70E740481C1C}">
                <a14:useLocalDpi xmlns:a14="http://schemas.microsoft.com/office/drawing/2010/main"/>
              </a:ext>
            </a:extLst>
          </a:blip>
          <a:stretch>
            <a:fillRect/>
          </a:stretch>
        </p:blipFill>
        <p:spPr>
          <a:xfrm>
            <a:off x="9012228" y="3770241"/>
            <a:ext cx="3033998" cy="2411206"/>
          </a:xfrm>
          <a:prstGeom prst="rect">
            <a:avLst/>
          </a:prstGeom>
        </p:spPr>
      </p:pic>
      <p:pic>
        <p:nvPicPr>
          <p:cNvPr id="5" name="Picture 4">
            <a:extLst>
              <a:ext uri="{FF2B5EF4-FFF2-40B4-BE49-F238E27FC236}">
                <a16:creationId xmlns:a16="http://schemas.microsoft.com/office/drawing/2014/main" id="{770702C8-1CB6-C945-AEE1-F6D0065A5E6C}"/>
              </a:ext>
            </a:extLst>
          </p:cNvPr>
          <p:cNvPicPr/>
          <p:nvPr/>
        </p:nvPicPr>
        <p:blipFill>
          <a:blip r:embed="rId3" cstate="email">
            <a:extLst>
              <a:ext uri="{28A0092B-C50C-407E-A947-70E740481C1C}">
                <a14:useLocalDpi xmlns:a14="http://schemas.microsoft.com/office/drawing/2010/main"/>
              </a:ext>
            </a:extLst>
          </a:blip>
          <a:stretch>
            <a:fillRect/>
          </a:stretch>
        </p:blipFill>
        <p:spPr>
          <a:xfrm>
            <a:off x="9341715" y="881268"/>
            <a:ext cx="2375025" cy="2789583"/>
          </a:xfrm>
          <a:prstGeom prst="rect">
            <a:avLst/>
          </a:prstGeom>
        </p:spPr>
      </p:pic>
      <p:sp>
        <p:nvSpPr>
          <p:cNvPr id="6" name="Rectangle 5">
            <a:extLst>
              <a:ext uri="{FF2B5EF4-FFF2-40B4-BE49-F238E27FC236}">
                <a16:creationId xmlns:a16="http://schemas.microsoft.com/office/drawing/2014/main" id="{C7C1ECF6-D2D8-B34A-B0D2-532D814DC1CA}"/>
              </a:ext>
            </a:extLst>
          </p:cNvPr>
          <p:cNvSpPr/>
          <p:nvPr/>
        </p:nvSpPr>
        <p:spPr>
          <a:xfrm>
            <a:off x="11459638" y="6396335"/>
            <a:ext cx="495649" cy="461665"/>
          </a:xfrm>
          <a:prstGeom prst="rect">
            <a:avLst/>
          </a:prstGeom>
        </p:spPr>
        <p:txBody>
          <a:bodyPr wrap="none">
            <a:spAutoFit/>
          </a:bodyPr>
          <a:lstStyle/>
          <a:p>
            <a:r>
              <a:rPr lang="en-US" dirty="0">
                <a:solidFill>
                  <a:schemeClr val="bg1"/>
                </a:solidFill>
              </a:rPr>
              <a:t>21</a:t>
            </a:r>
          </a:p>
        </p:txBody>
      </p:sp>
    </p:spTree>
    <p:extLst>
      <p:ext uri="{BB962C8B-B14F-4D97-AF65-F5344CB8AC3E}">
        <p14:creationId xmlns:p14="http://schemas.microsoft.com/office/powerpoint/2010/main" val="2643061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3">
            <a:extLst>
              <a:ext uri="{FF2B5EF4-FFF2-40B4-BE49-F238E27FC236}">
                <a16:creationId xmlns:a16="http://schemas.microsoft.com/office/drawing/2014/main" id="{48F0B8DC-2DC9-BE4C-AC6A-A7596FE7C20B}"/>
              </a:ext>
            </a:extLst>
          </p:cNvPr>
          <p:cNvSpPr txBox="1">
            <a:spLocks/>
          </p:cNvSpPr>
          <p:nvPr/>
        </p:nvSpPr>
        <p:spPr>
          <a:xfrm>
            <a:off x="8913620" y="6338100"/>
            <a:ext cx="2742486" cy="36503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FAE6EC-EA12-374C-A84A-17A4DA827C49}" type="slidenum">
              <a:rPr lang="en-US" sz="1799"/>
              <a:pPr algn="r"/>
              <a:t>22</a:t>
            </a:fld>
            <a:endParaRPr lang="en-US" sz="1799" dirty="0"/>
          </a:p>
        </p:txBody>
      </p:sp>
      <p:graphicFrame>
        <p:nvGraphicFramePr>
          <p:cNvPr id="10" name="Table 9">
            <a:extLst>
              <a:ext uri="{FF2B5EF4-FFF2-40B4-BE49-F238E27FC236}">
                <a16:creationId xmlns:a16="http://schemas.microsoft.com/office/drawing/2014/main" id="{3F5A3916-E7AD-C34F-97E8-0E836F76D184}"/>
              </a:ext>
            </a:extLst>
          </p:cNvPr>
          <p:cNvGraphicFramePr>
            <a:graphicFrameLocks noGrp="1"/>
          </p:cNvGraphicFramePr>
          <p:nvPr>
            <p:extLst>
              <p:ext uri="{D42A27DB-BD31-4B8C-83A1-F6EECF244321}">
                <p14:modId xmlns:p14="http://schemas.microsoft.com/office/powerpoint/2010/main" val="1105899960"/>
              </p:ext>
            </p:extLst>
          </p:nvPr>
        </p:nvGraphicFramePr>
        <p:xfrm>
          <a:off x="847821" y="565145"/>
          <a:ext cx="11107466" cy="5394960"/>
        </p:xfrm>
        <a:graphic>
          <a:graphicData uri="http://schemas.openxmlformats.org/drawingml/2006/table">
            <a:tbl>
              <a:tblPr firstRow="1" bandRow="1">
                <a:tableStyleId>{5C22544A-7EE6-4342-B048-85BDC9FD1C3A}</a:tableStyleId>
              </a:tblPr>
              <a:tblGrid>
                <a:gridCol w="5553733">
                  <a:extLst>
                    <a:ext uri="{9D8B030D-6E8A-4147-A177-3AD203B41FA5}">
                      <a16:colId xmlns:a16="http://schemas.microsoft.com/office/drawing/2014/main" val="1349622111"/>
                    </a:ext>
                  </a:extLst>
                </a:gridCol>
                <a:gridCol w="5553733">
                  <a:extLst>
                    <a:ext uri="{9D8B030D-6E8A-4147-A177-3AD203B41FA5}">
                      <a16:colId xmlns:a16="http://schemas.microsoft.com/office/drawing/2014/main" val="2320470880"/>
                    </a:ext>
                  </a:extLst>
                </a:gridCol>
              </a:tblGrid>
              <a:tr h="1340946">
                <a:tc>
                  <a:txBody>
                    <a:bodyPr/>
                    <a:lstStyle/>
                    <a:p>
                      <a:r>
                        <a:rPr lang="en-US" b="0" dirty="0">
                          <a:solidFill>
                            <a:schemeClr val="tx1"/>
                          </a:solidFill>
                        </a:rPr>
                        <a:t>Mike Hightower</a:t>
                      </a:r>
                    </a:p>
                    <a:p>
                      <a:r>
                        <a:rPr lang="en-US" b="0" dirty="0">
                          <a:solidFill>
                            <a:schemeClr val="tx1"/>
                          </a:solidFill>
                        </a:rPr>
                        <a:t>NM Produced Water Research Consortium</a:t>
                      </a:r>
                    </a:p>
                    <a:p>
                      <a:r>
                        <a:rPr lang="en-US" b="0" u="none" dirty="0">
                          <a:solidFill>
                            <a:schemeClr val="tx1"/>
                          </a:solidFill>
                          <a:hlinkClick r:id="rId2">
                            <a:extLst>
                              <a:ext uri="{A12FA001-AC4F-418D-AE19-62706E023703}">
                                <ahyp:hlinkClr xmlns:ahyp="http://schemas.microsoft.com/office/drawing/2018/hyperlinkcolor" val="tx"/>
                              </a:ext>
                            </a:extLst>
                          </a:hlinkClick>
                        </a:rPr>
                        <a:t>mmhightower@q.com</a:t>
                      </a:r>
                      <a:endParaRPr lang="en-US" b="0" u="none" dirty="0">
                        <a:solidFill>
                          <a:schemeClr val="tx1"/>
                        </a:solidFill>
                      </a:endParaRPr>
                    </a:p>
                    <a:p>
                      <a:r>
                        <a:rPr lang="en-US" b="0" dirty="0">
                          <a:solidFill>
                            <a:schemeClr val="tx1"/>
                          </a:solidFill>
                        </a:rPr>
                        <a:t>505-859-1563</a:t>
                      </a:r>
                    </a:p>
                  </a:txBody>
                  <a:tcPr>
                    <a:noFill/>
                  </a:tcPr>
                </a:tc>
                <a:tc>
                  <a:txBody>
                    <a:bodyPr/>
                    <a:lstStyle/>
                    <a:p>
                      <a:r>
                        <a:rPr lang="en-US" b="0" dirty="0">
                          <a:solidFill>
                            <a:schemeClr val="tx1"/>
                          </a:solidFill>
                        </a:rPr>
                        <a:t>Karl Longley</a:t>
                      </a:r>
                    </a:p>
                    <a:p>
                      <a:r>
                        <a:rPr lang="en-US" b="0" dirty="0">
                          <a:solidFill>
                            <a:schemeClr val="tx1"/>
                          </a:solidFill>
                        </a:rPr>
                        <a:t>CA Central Valley Water Quality Control Commission </a:t>
                      </a:r>
                    </a:p>
                    <a:p>
                      <a:r>
                        <a:rPr lang="en-US" b="0" u="sng" dirty="0" err="1">
                          <a:solidFill>
                            <a:schemeClr val="tx1"/>
                          </a:solidFill>
                        </a:rPr>
                        <a:t>karll@mail.fresnostate.edu</a:t>
                      </a:r>
                      <a:endParaRPr lang="en-US" b="0" u="sng" dirty="0">
                        <a:solidFill>
                          <a:schemeClr val="tx1"/>
                        </a:solidFill>
                      </a:endParaRPr>
                    </a:p>
                    <a:p>
                      <a:endParaRPr lang="en-US" b="0" dirty="0">
                        <a:solidFill>
                          <a:schemeClr val="tx1"/>
                        </a:solidFill>
                      </a:endParaRPr>
                    </a:p>
                  </a:txBody>
                  <a:tcPr>
                    <a:noFill/>
                  </a:tcPr>
                </a:tc>
                <a:extLst>
                  <a:ext uri="{0D108BD9-81ED-4DB2-BD59-A6C34878D82A}">
                    <a16:rowId xmlns:a16="http://schemas.microsoft.com/office/drawing/2014/main" val="3537463744"/>
                  </a:ext>
                </a:extLst>
              </a:tr>
              <a:tr h="1338469">
                <a:tc>
                  <a:txBody>
                    <a:bodyPr/>
                    <a:lstStyle/>
                    <a:p>
                      <a:pPr algn="l"/>
                      <a:r>
                        <a:rPr lang="en-US" sz="2400" kern="1200" dirty="0">
                          <a:solidFill>
                            <a:schemeClr val="dk1"/>
                          </a:solidFill>
                          <a:latin typeface="+mn-lt"/>
                          <a:ea typeface="+mn-ea"/>
                          <a:cs typeface="+mn-cs"/>
                        </a:rPr>
                        <a:t>Hope Dalton</a:t>
                      </a:r>
                    </a:p>
                    <a:p>
                      <a:pPr algn="l"/>
                      <a:r>
                        <a:rPr lang="en-US" sz="2400" kern="1200" dirty="0">
                          <a:solidFill>
                            <a:schemeClr val="dk1"/>
                          </a:solidFill>
                          <a:latin typeface="+mn-lt"/>
                          <a:ea typeface="+mn-ea"/>
                          <a:cs typeface="+mn-cs"/>
                        </a:rPr>
                        <a:t>CO Produced Water Consortium</a:t>
                      </a:r>
                    </a:p>
                    <a:p>
                      <a:pPr algn="l"/>
                      <a:r>
                        <a:rPr lang="en-US" sz="2400" u="none"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hope.dalton@state.co.us</a:t>
                      </a:r>
                      <a:endParaRPr lang="en-US" sz="2400" u="none" kern="1200" dirty="0">
                        <a:solidFill>
                          <a:schemeClr val="tx1"/>
                        </a:solidFill>
                        <a:latin typeface="+mn-lt"/>
                        <a:ea typeface="+mn-ea"/>
                        <a:cs typeface="+mn-cs"/>
                      </a:endParaRPr>
                    </a:p>
                    <a:p>
                      <a:pPr algn="l"/>
                      <a:r>
                        <a:rPr lang="en-US" sz="2400" kern="1200" dirty="0">
                          <a:solidFill>
                            <a:schemeClr val="dk1"/>
                          </a:solidFill>
                          <a:latin typeface="+mn-lt"/>
                          <a:ea typeface="+mn-ea"/>
                          <a:cs typeface="+mn-cs"/>
                        </a:rPr>
                        <a:t>720-435-9302</a:t>
                      </a:r>
                    </a:p>
                    <a:p>
                      <a:endParaRPr lang="en-US" dirty="0"/>
                    </a:p>
                  </a:txBody>
                  <a:tcPr>
                    <a:noFill/>
                  </a:tcPr>
                </a:tc>
                <a:tc>
                  <a:txBody>
                    <a:bodyPr/>
                    <a:lstStyle/>
                    <a:p>
                      <a:r>
                        <a:rPr lang="en-US" dirty="0"/>
                        <a:t>Loren Anderson</a:t>
                      </a:r>
                    </a:p>
                    <a:p>
                      <a:r>
                        <a:rPr lang="en-US" dirty="0"/>
                        <a:t>Marcellus Shale Coalition</a:t>
                      </a:r>
                    </a:p>
                    <a:p>
                      <a:r>
                        <a:rPr lang="en-US" u="sng" dirty="0" err="1">
                          <a:solidFill>
                            <a:schemeClr val="tx1"/>
                          </a:solidFill>
                        </a:rPr>
                        <a:t>landerson@marcelluscoalition.org</a:t>
                      </a:r>
                      <a:endParaRPr lang="en-US" u="sng" dirty="0">
                        <a:solidFill>
                          <a:schemeClr val="tx1"/>
                        </a:solidFill>
                      </a:endParaRPr>
                    </a:p>
                  </a:txBody>
                  <a:tcPr>
                    <a:noFill/>
                  </a:tcPr>
                </a:tc>
                <a:extLst>
                  <a:ext uri="{0D108BD9-81ED-4DB2-BD59-A6C34878D82A}">
                    <a16:rowId xmlns:a16="http://schemas.microsoft.com/office/drawing/2014/main" val="1957486156"/>
                  </a:ext>
                </a:extLst>
              </a:tr>
              <a:tr h="1340946">
                <a:tc>
                  <a:txBody>
                    <a:bodyPr/>
                    <a:lstStyle/>
                    <a:p>
                      <a:pPr algn="l"/>
                      <a:r>
                        <a:rPr lang="en-US" sz="2400" kern="1200" dirty="0">
                          <a:solidFill>
                            <a:schemeClr val="dk1"/>
                          </a:solidFill>
                          <a:latin typeface="+mn-lt"/>
                          <a:ea typeface="+mn-ea"/>
                          <a:cs typeface="+mn-cs"/>
                        </a:rPr>
                        <a:t>Shane Walker</a:t>
                      </a:r>
                    </a:p>
                    <a:p>
                      <a:pPr algn="l"/>
                      <a:r>
                        <a:rPr lang="en-US" sz="2400" kern="1200" dirty="0">
                          <a:solidFill>
                            <a:schemeClr val="dk1"/>
                          </a:solidFill>
                          <a:latin typeface="+mn-lt"/>
                          <a:ea typeface="+mn-ea"/>
                          <a:cs typeface="+mn-cs"/>
                        </a:rPr>
                        <a:t>TX Produced Water Consortium</a:t>
                      </a:r>
                    </a:p>
                    <a:p>
                      <a:pPr algn="l"/>
                      <a:r>
                        <a:rPr lang="en-US" sz="2400" u="sng" kern="1200" dirty="0" err="1">
                          <a:solidFill>
                            <a:schemeClr val="dk1"/>
                          </a:solidFill>
                          <a:latin typeface="+mn-lt"/>
                          <a:ea typeface="+mn-ea"/>
                          <a:cs typeface="+mn-cs"/>
                        </a:rPr>
                        <a:t>Shane.Walker@ttu.edu</a:t>
                      </a:r>
                      <a:endParaRPr lang="en-US" sz="2400" u="sng" kern="1200" dirty="0">
                        <a:solidFill>
                          <a:schemeClr val="dk1"/>
                        </a:solidFill>
                        <a:latin typeface="+mn-lt"/>
                        <a:ea typeface="+mn-ea"/>
                        <a:cs typeface="+mn-cs"/>
                      </a:endParaRPr>
                    </a:p>
                    <a:p>
                      <a:endParaRPr lang="en-US" dirty="0"/>
                    </a:p>
                  </a:txBody>
                  <a:tcPr>
                    <a:noFill/>
                  </a:tcPr>
                </a:tc>
                <a:tc>
                  <a:txBody>
                    <a:bodyPr/>
                    <a:lstStyle/>
                    <a:p>
                      <a:endParaRPr lang="en-US" dirty="0"/>
                    </a:p>
                  </a:txBody>
                  <a:tcPr>
                    <a:noFill/>
                  </a:tcPr>
                </a:tc>
                <a:extLst>
                  <a:ext uri="{0D108BD9-81ED-4DB2-BD59-A6C34878D82A}">
                    <a16:rowId xmlns:a16="http://schemas.microsoft.com/office/drawing/2014/main" val="674020397"/>
                  </a:ext>
                </a:extLst>
              </a:tr>
            </a:tbl>
          </a:graphicData>
        </a:graphic>
      </p:graphicFrame>
      <p:sp>
        <p:nvSpPr>
          <p:cNvPr id="11" name="Rectangle 10">
            <a:extLst>
              <a:ext uri="{FF2B5EF4-FFF2-40B4-BE49-F238E27FC236}">
                <a16:creationId xmlns:a16="http://schemas.microsoft.com/office/drawing/2014/main" id="{3A17E875-05BC-8845-BBF1-B452700C6EF9}"/>
              </a:ext>
            </a:extLst>
          </p:cNvPr>
          <p:cNvSpPr/>
          <p:nvPr/>
        </p:nvSpPr>
        <p:spPr>
          <a:xfrm>
            <a:off x="11459638" y="6396335"/>
            <a:ext cx="495649" cy="461665"/>
          </a:xfrm>
          <a:prstGeom prst="rect">
            <a:avLst/>
          </a:prstGeom>
        </p:spPr>
        <p:txBody>
          <a:bodyPr wrap="none">
            <a:spAutoFit/>
          </a:bodyPr>
          <a:lstStyle/>
          <a:p>
            <a:r>
              <a:rPr lang="en-US" dirty="0">
                <a:solidFill>
                  <a:schemeClr val="bg1"/>
                </a:solidFill>
              </a:rPr>
              <a:t>22</a:t>
            </a:r>
          </a:p>
        </p:txBody>
      </p:sp>
    </p:spTree>
    <p:extLst>
      <p:ext uri="{BB962C8B-B14F-4D97-AF65-F5344CB8AC3E}">
        <p14:creationId xmlns:p14="http://schemas.microsoft.com/office/powerpoint/2010/main" val="293022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1625AB2-4464-A34F-B03B-D758F6D13E91}"/>
              </a:ext>
            </a:extLst>
          </p:cNvPr>
          <p:cNvSpPr txBox="1">
            <a:spLocks noGrp="1"/>
          </p:cNvSpPr>
          <p:nvPr>
            <p:ph type="title"/>
          </p:nvPr>
        </p:nvSpPr>
        <p:spPr>
          <a:xfrm>
            <a:off x="1004440" y="43521"/>
            <a:ext cx="11037667" cy="703561"/>
          </a:xfrm>
          <a:prstGeom prst="rect">
            <a:avLst/>
          </a:prstGeom>
        </p:spPr>
        <p:txBody>
          <a:bodyPr vert="horz" lIns="68562" tIns="34281" rIns="68562" bIns="34281" rtlCol="0" anchor="ctr">
            <a:noAutofit/>
          </a:bodyPr>
          <a:lstStyle>
            <a:lvl1pPr algn="l" defTabSz="914400" rtl="0" eaLnBrk="1" latinLnBrk="0" hangingPunct="1">
              <a:lnSpc>
                <a:spcPct val="90000"/>
              </a:lnSpc>
              <a:spcBef>
                <a:spcPct val="0"/>
              </a:spcBef>
              <a:buNone/>
              <a:defRPr sz="40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3600" b="0" dirty="0">
                <a:solidFill>
                  <a:srgbClr val="0093D2"/>
                </a:solidFill>
                <a:latin typeface="+mn-lt"/>
              </a:rPr>
              <a:t>2020 EPA National Water Reuse Action Plan</a:t>
            </a:r>
          </a:p>
        </p:txBody>
      </p:sp>
      <p:sp>
        <p:nvSpPr>
          <p:cNvPr id="5" name="Content Placeholder 4">
            <a:extLst>
              <a:ext uri="{FF2B5EF4-FFF2-40B4-BE49-F238E27FC236}">
                <a16:creationId xmlns:a16="http://schemas.microsoft.com/office/drawing/2014/main" id="{39A04364-EA78-FD40-A409-5DF5C8772F21}"/>
              </a:ext>
            </a:extLst>
          </p:cNvPr>
          <p:cNvSpPr>
            <a:spLocks noGrp="1"/>
          </p:cNvSpPr>
          <p:nvPr>
            <p:ph idx="1"/>
          </p:nvPr>
        </p:nvSpPr>
        <p:spPr>
          <a:xfrm>
            <a:off x="5306291" y="685301"/>
            <a:ext cx="6735816" cy="5771154"/>
          </a:xfrm>
        </p:spPr>
        <p:txBody>
          <a:bodyPr>
            <a:normAutofit/>
          </a:bodyPr>
          <a:lstStyle/>
          <a:p>
            <a:r>
              <a:rPr lang="en-US" sz="2999" dirty="0">
                <a:latin typeface="Calibri" panose="020F0502020204030204" pitchFamily="34" charset="0"/>
                <a:ea typeface="Times New Roman" panose="02020603050405020304" pitchFamily="18" charset="0"/>
              </a:rPr>
              <a:t>Focus on the fit-for-purpose treatment and  reuse of waste water   </a:t>
            </a:r>
          </a:p>
          <a:p>
            <a:r>
              <a:rPr lang="en-US" sz="2999" dirty="0"/>
              <a:t>Five major programmatic areas:</a:t>
            </a:r>
          </a:p>
          <a:p>
            <a:pPr lvl="1"/>
            <a:r>
              <a:rPr lang="en-US" sz="2599" dirty="0">
                <a:solidFill>
                  <a:srgbClr val="267385"/>
                </a:solidFill>
              </a:rPr>
              <a:t>Thermo-electric cooling water</a:t>
            </a:r>
          </a:p>
          <a:p>
            <a:pPr lvl="1"/>
            <a:r>
              <a:rPr lang="en-US" sz="2599" dirty="0">
                <a:solidFill>
                  <a:srgbClr val="267385"/>
                </a:solidFill>
              </a:rPr>
              <a:t>Agricultural waste water </a:t>
            </a:r>
          </a:p>
          <a:p>
            <a:pPr lvl="1"/>
            <a:r>
              <a:rPr lang="en-US" sz="2599" dirty="0">
                <a:solidFill>
                  <a:srgbClr val="267385"/>
                </a:solidFill>
              </a:rPr>
              <a:t>Municipal waste water</a:t>
            </a:r>
          </a:p>
          <a:p>
            <a:pPr lvl="1"/>
            <a:r>
              <a:rPr lang="en-US" sz="2599" u="sng" dirty="0">
                <a:solidFill>
                  <a:srgbClr val="267385"/>
                </a:solidFill>
              </a:rPr>
              <a:t>Produced water</a:t>
            </a:r>
          </a:p>
          <a:p>
            <a:pPr lvl="1"/>
            <a:r>
              <a:rPr lang="en-US" sz="2599" dirty="0">
                <a:solidFill>
                  <a:srgbClr val="267385"/>
                </a:solidFill>
              </a:rPr>
              <a:t>Storm water</a:t>
            </a:r>
          </a:p>
          <a:p>
            <a:r>
              <a:rPr lang="en-US" sz="2999" dirty="0"/>
              <a:t>Produced water milestones in Section</a:t>
            </a:r>
            <a:r>
              <a:rPr lang="en-US" dirty="0"/>
              <a:t> 2.4.2 of the WRAP include collaboration and outreach with WRA and industry</a:t>
            </a:r>
            <a:r>
              <a:rPr lang="en-US" sz="3200" dirty="0"/>
              <a:t> </a:t>
            </a:r>
            <a:endParaRPr lang="en-US" sz="2999" dirty="0"/>
          </a:p>
        </p:txBody>
      </p:sp>
      <p:sp>
        <p:nvSpPr>
          <p:cNvPr id="10" name="Rectangle 9">
            <a:extLst>
              <a:ext uri="{FF2B5EF4-FFF2-40B4-BE49-F238E27FC236}">
                <a16:creationId xmlns:a16="http://schemas.microsoft.com/office/drawing/2014/main" id="{87C25992-B8BC-424F-BAB6-E666D0E1B2F6}"/>
              </a:ext>
            </a:extLst>
          </p:cNvPr>
          <p:cNvSpPr/>
          <p:nvPr/>
        </p:nvSpPr>
        <p:spPr>
          <a:xfrm>
            <a:off x="1789933" y="5579167"/>
            <a:ext cx="272761" cy="300004"/>
          </a:xfrm>
          <a:prstGeom prst="rect">
            <a:avLst/>
          </a:prstGeom>
        </p:spPr>
        <p:txBody>
          <a:bodyPr wrap="none">
            <a:spAutoFit/>
          </a:bodyPr>
          <a:lstStyle/>
          <a:p>
            <a:pPr defTabSz="685594"/>
            <a:fld id="{9D3146E3-F73F-AF46-B607-AA7918CFC1D6}" type="slidenum">
              <a:rPr lang="en-US" sz="1350">
                <a:solidFill>
                  <a:srgbClr val="FEFFFF"/>
                </a:solidFill>
                <a:latin typeface="Calibri" panose="020F0502020204030204"/>
              </a:rPr>
              <a:pPr defTabSz="685594"/>
              <a:t>3</a:t>
            </a:fld>
            <a:endParaRPr lang="en-US" sz="1350" dirty="0">
              <a:solidFill>
                <a:srgbClr val="FEFFFF"/>
              </a:solidFill>
              <a:latin typeface="Calibri" panose="020F0502020204030204"/>
            </a:endParaRPr>
          </a:p>
        </p:txBody>
      </p:sp>
      <p:pic>
        <p:nvPicPr>
          <p:cNvPr id="3" name="Picture 2">
            <a:extLst>
              <a:ext uri="{FF2B5EF4-FFF2-40B4-BE49-F238E27FC236}">
                <a16:creationId xmlns:a16="http://schemas.microsoft.com/office/drawing/2014/main" id="{DC94D638-74A8-1545-B078-1A449AEB24D7}"/>
              </a:ext>
            </a:extLst>
          </p:cNvPr>
          <p:cNvPicPr>
            <a:picLocks noChangeAspect="1"/>
          </p:cNvPicPr>
          <p:nvPr/>
        </p:nvPicPr>
        <p:blipFill>
          <a:blip r:embed="rId3" cstate="print"/>
          <a:stretch>
            <a:fillRect/>
          </a:stretch>
        </p:blipFill>
        <p:spPr>
          <a:xfrm>
            <a:off x="1004440" y="836754"/>
            <a:ext cx="3235052" cy="4165128"/>
          </a:xfrm>
          <a:prstGeom prst="rect">
            <a:avLst/>
          </a:prstGeom>
          <a:ln>
            <a:solidFill>
              <a:schemeClr val="tx1"/>
            </a:solidFill>
          </a:ln>
        </p:spPr>
      </p:pic>
      <p:sp>
        <p:nvSpPr>
          <p:cNvPr id="6" name="Slide Number Placeholder 5">
            <a:extLst>
              <a:ext uri="{FF2B5EF4-FFF2-40B4-BE49-F238E27FC236}">
                <a16:creationId xmlns:a16="http://schemas.microsoft.com/office/drawing/2014/main" id="{D8C95D1D-768D-4B45-9180-7E0556B240B8}"/>
              </a:ext>
            </a:extLst>
          </p:cNvPr>
          <p:cNvSpPr>
            <a:spLocks noGrp="1"/>
          </p:cNvSpPr>
          <p:nvPr>
            <p:ph type="sldNum" sz="quarter" idx="12"/>
          </p:nvPr>
        </p:nvSpPr>
        <p:spPr>
          <a:xfrm>
            <a:off x="11386707" y="6456455"/>
            <a:ext cx="655400" cy="365030"/>
          </a:xfrm>
        </p:spPr>
        <p:txBody>
          <a:bodyPr/>
          <a:lstStyle/>
          <a:p>
            <a:fld id="{D1FAE6EC-EA12-374C-A84A-17A4DA827C49}" type="slidenum">
              <a:rPr lang="en-US" sz="1800">
                <a:solidFill>
                  <a:schemeClr val="bg1"/>
                </a:solidFill>
              </a:rPr>
              <a:t>3</a:t>
            </a:fld>
            <a:endParaRPr lang="en-US" sz="1800" dirty="0">
              <a:solidFill>
                <a:schemeClr val="bg1"/>
              </a:solidFill>
            </a:endParaRPr>
          </a:p>
        </p:txBody>
      </p:sp>
      <p:sp>
        <p:nvSpPr>
          <p:cNvPr id="4" name="Rectangle 3">
            <a:extLst>
              <a:ext uri="{FF2B5EF4-FFF2-40B4-BE49-F238E27FC236}">
                <a16:creationId xmlns:a16="http://schemas.microsoft.com/office/drawing/2014/main" id="{6A0C9122-EBE8-9449-A11B-C119FFD47996}"/>
              </a:ext>
            </a:extLst>
          </p:cNvPr>
          <p:cNvSpPr/>
          <p:nvPr/>
        </p:nvSpPr>
        <p:spPr>
          <a:xfrm>
            <a:off x="108947" y="5129004"/>
            <a:ext cx="5026038" cy="1200329"/>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rPr>
              <a:t>Two of the United Nations’ </a:t>
            </a:r>
            <a:r>
              <a:rPr lang="en-US" dirty="0">
                <a:solidFill>
                  <a:srgbClr val="1E5B9E"/>
                </a:solidFill>
                <a:latin typeface="Calibri" panose="020F0502020204030204" pitchFamily="34" charset="0"/>
                <a:ea typeface="Times New Roman" panose="02020603050405020304" pitchFamily="18" charset="0"/>
              </a:rPr>
              <a:t>Sustainable Development Goals </a:t>
            </a:r>
            <a:r>
              <a:rPr lang="en-US" b="1" dirty="0">
                <a:solidFill>
                  <a:srgbClr val="252A3F"/>
                </a:solidFill>
                <a:latin typeface="Calibri" panose="020F0502020204030204" pitchFamily="34" charset="0"/>
                <a:ea typeface="Times New Roman" panose="02020603050405020304" pitchFamily="18" charset="0"/>
              </a:rPr>
              <a:t>are</a:t>
            </a:r>
            <a:r>
              <a:rPr lang="en-US" dirty="0">
                <a:solidFill>
                  <a:srgbClr val="1E5B9E"/>
                </a:solidFill>
                <a:latin typeface="Calibri" panose="020F0502020204030204" pitchFamily="34" charset="0"/>
                <a:ea typeface="Times New Roman" panose="02020603050405020304" pitchFamily="18" charset="0"/>
              </a:rPr>
              <a:t> </a:t>
            </a:r>
            <a:r>
              <a:rPr lang="en-US" b="1" dirty="0">
                <a:latin typeface="Calibri" panose="020F0502020204030204" pitchFamily="34" charset="0"/>
                <a:ea typeface="Times New Roman" panose="02020603050405020304" pitchFamily="18" charset="0"/>
              </a:rPr>
              <a:t>water reuse as key to a more sustainable future.</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9034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61F08-E97E-CC49-8B33-43475EBA991E}"/>
              </a:ext>
            </a:extLst>
          </p:cNvPr>
          <p:cNvSpPr>
            <a:spLocks noGrp="1"/>
          </p:cNvSpPr>
          <p:nvPr>
            <p:ph type="title"/>
          </p:nvPr>
        </p:nvSpPr>
        <p:spPr>
          <a:xfrm>
            <a:off x="841665" y="27356"/>
            <a:ext cx="11125199" cy="704164"/>
          </a:xfrm>
        </p:spPr>
        <p:txBody>
          <a:bodyPr>
            <a:normAutofit/>
          </a:bodyPr>
          <a:lstStyle/>
          <a:p>
            <a:r>
              <a:rPr lang="en-US" sz="3600" dirty="0">
                <a:latin typeface="+mn-lt"/>
              </a:rPr>
              <a:t>Why Consider Treating and Reusing Produced Water</a:t>
            </a:r>
          </a:p>
        </p:txBody>
      </p:sp>
      <p:pic>
        <p:nvPicPr>
          <p:cNvPr id="4" name="Picture 3">
            <a:extLst>
              <a:ext uri="{FF2B5EF4-FFF2-40B4-BE49-F238E27FC236}">
                <a16:creationId xmlns:a16="http://schemas.microsoft.com/office/drawing/2014/main" id="{1C5E5F3D-B9B9-794B-A3B7-9F8C32D87B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712" y="1060597"/>
            <a:ext cx="5448924" cy="4629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shale gas basins of north america.">
            <a:extLst>
              <a:ext uri="{FF2B5EF4-FFF2-40B4-BE49-F238E27FC236}">
                <a16:creationId xmlns:a16="http://schemas.microsoft.com/office/drawing/2014/main" id="{9A7135E2-152B-B149-A847-9B60A238FBFF}"/>
              </a:ext>
            </a:extLst>
          </p:cNvPr>
          <p:cNvPicPr>
            <a:picLocks noChangeAspect="1" noChangeArrowheads="1"/>
          </p:cNvPicPr>
          <p:nvPr/>
        </p:nvPicPr>
        <p:blipFill>
          <a:blip r:embed="rId3"/>
          <a:srcRect/>
          <a:stretch>
            <a:fillRect/>
          </a:stretch>
        </p:blipFill>
        <p:spPr bwMode="auto">
          <a:xfrm>
            <a:off x="5965718" y="1094948"/>
            <a:ext cx="6082467" cy="4470615"/>
          </a:xfrm>
          <a:prstGeom prst="rect">
            <a:avLst/>
          </a:prstGeom>
          <a:noFill/>
        </p:spPr>
      </p:pic>
      <p:sp>
        <p:nvSpPr>
          <p:cNvPr id="6" name="TextBox 5">
            <a:extLst>
              <a:ext uri="{FF2B5EF4-FFF2-40B4-BE49-F238E27FC236}">
                <a16:creationId xmlns:a16="http://schemas.microsoft.com/office/drawing/2014/main" id="{0F916952-C43F-3F4A-BB51-9CA864B4CEBE}"/>
              </a:ext>
            </a:extLst>
          </p:cNvPr>
          <p:cNvSpPr txBox="1"/>
          <p:nvPr/>
        </p:nvSpPr>
        <p:spPr>
          <a:xfrm>
            <a:off x="11423048" y="6453488"/>
            <a:ext cx="301686" cy="369332"/>
          </a:xfrm>
          <a:prstGeom prst="rect">
            <a:avLst/>
          </a:prstGeom>
          <a:noFill/>
        </p:spPr>
        <p:txBody>
          <a:bodyPr wrap="none" rtlCol="0">
            <a:spAutoFit/>
          </a:bodyPr>
          <a:lstStyle/>
          <a:p>
            <a:r>
              <a:rPr lang="en-US" sz="1800" dirty="0">
                <a:solidFill>
                  <a:schemeClr val="bg1"/>
                </a:solidFill>
              </a:rPr>
              <a:t>4</a:t>
            </a:r>
          </a:p>
        </p:txBody>
      </p:sp>
      <p:sp>
        <p:nvSpPr>
          <p:cNvPr id="3" name="TextBox 2">
            <a:extLst>
              <a:ext uri="{FF2B5EF4-FFF2-40B4-BE49-F238E27FC236}">
                <a16:creationId xmlns:a16="http://schemas.microsoft.com/office/drawing/2014/main" id="{299370BE-7E8B-5844-BB9B-7DF20995F210}"/>
              </a:ext>
            </a:extLst>
          </p:cNvPr>
          <p:cNvSpPr txBox="1"/>
          <p:nvPr/>
        </p:nvSpPr>
        <p:spPr>
          <a:xfrm>
            <a:off x="1790124" y="5769752"/>
            <a:ext cx="2470100" cy="461665"/>
          </a:xfrm>
          <a:prstGeom prst="rect">
            <a:avLst/>
          </a:prstGeom>
          <a:noFill/>
        </p:spPr>
        <p:txBody>
          <a:bodyPr wrap="none" rtlCol="0">
            <a:spAutoFit/>
          </a:bodyPr>
          <a:lstStyle/>
          <a:p>
            <a:r>
              <a:rPr lang="en-US" dirty="0"/>
              <a:t>State Water Stress</a:t>
            </a:r>
          </a:p>
        </p:txBody>
      </p:sp>
      <p:sp>
        <p:nvSpPr>
          <p:cNvPr id="7" name="TextBox 6">
            <a:extLst>
              <a:ext uri="{FF2B5EF4-FFF2-40B4-BE49-F238E27FC236}">
                <a16:creationId xmlns:a16="http://schemas.microsoft.com/office/drawing/2014/main" id="{49CFD52B-8106-EA4B-B3E3-868036A17F80}"/>
              </a:ext>
            </a:extLst>
          </p:cNvPr>
          <p:cNvSpPr txBox="1"/>
          <p:nvPr/>
        </p:nvSpPr>
        <p:spPr>
          <a:xfrm>
            <a:off x="6759765" y="5769751"/>
            <a:ext cx="4494372" cy="461665"/>
          </a:xfrm>
          <a:prstGeom prst="rect">
            <a:avLst/>
          </a:prstGeom>
          <a:noFill/>
        </p:spPr>
        <p:txBody>
          <a:bodyPr wrap="none" rtlCol="0">
            <a:spAutoFit/>
          </a:bodyPr>
          <a:lstStyle/>
          <a:p>
            <a:r>
              <a:rPr lang="en-US" dirty="0"/>
              <a:t>Unconventional Oil and Gas Basins</a:t>
            </a:r>
          </a:p>
        </p:txBody>
      </p:sp>
      <p:sp>
        <p:nvSpPr>
          <p:cNvPr id="9" name="Slide Number Placeholder 7">
            <a:extLst>
              <a:ext uri="{FF2B5EF4-FFF2-40B4-BE49-F238E27FC236}">
                <a16:creationId xmlns:a16="http://schemas.microsoft.com/office/drawing/2014/main" id="{9D689DC7-5AED-8E47-BB0F-8C5A2CD3F569}"/>
              </a:ext>
            </a:extLst>
          </p:cNvPr>
          <p:cNvSpPr txBox="1">
            <a:spLocks/>
          </p:cNvSpPr>
          <p:nvPr/>
        </p:nvSpPr>
        <p:spPr>
          <a:xfrm>
            <a:off x="8579836" y="7016459"/>
            <a:ext cx="2843212" cy="365125"/>
          </a:xfrm>
          <a:prstGeom prst="rect">
            <a:avLst/>
          </a:prstGeom>
        </p:spPr>
        <p:txBody>
          <a:bodyPr vert="horz" lIns="91440" tIns="45720" rIns="91440" bIns="45720" rtlCol="0" anchor="ctr"/>
          <a:lstStyle>
            <a:defPPr>
              <a:defRPr lang="en-US"/>
            </a:defPPr>
            <a:lvl1pPr marL="0" algn="r" defTabSz="609493" rtl="0" eaLnBrk="1" latinLnBrk="0" hangingPunct="1">
              <a:defRPr sz="1200" kern="1200">
                <a:solidFill>
                  <a:schemeClr val="bg2"/>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57082248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4586B41-9764-F7DE-BF2B-68F6E45B2B2B}"/>
              </a:ext>
            </a:extLst>
          </p:cNvPr>
          <p:cNvSpPr txBox="1"/>
          <p:nvPr/>
        </p:nvSpPr>
        <p:spPr>
          <a:xfrm>
            <a:off x="1354526" y="5896621"/>
            <a:ext cx="4968656" cy="369236"/>
          </a:xfrm>
          <a:prstGeom prst="rect">
            <a:avLst/>
          </a:prstGeom>
          <a:noFill/>
        </p:spPr>
        <p:txBody>
          <a:bodyPr wrap="none" rtlCol="0">
            <a:spAutoFit/>
          </a:bodyPr>
          <a:lstStyle/>
          <a:p>
            <a:pPr defTabSz="914126">
              <a:defRPr/>
            </a:pPr>
            <a:r>
              <a:rPr lang="en-US" sz="1799" dirty="0">
                <a:solidFill>
                  <a:srgbClr val="000000"/>
                </a:solidFill>
                <a:latin typeface="Calibri" panose="020F0502020204030204"/>
              </a:rPr>
              <a:t>2022 and 2023 Combined NMPWRC Survey Results</a:t>
            </a:r>
          </a:p>
        </p:txBody>
      </p:sp>
      <p:sp>
        <p:nvSpPr>
          <p:cNvPr id="9" name="TextBox 8">
            <a:extLst>
              <a:ext uri="{FF2B5EF4-FFF2-40B4-BE49-F238E27FC236}">
                <a16:creationId xmlns:a16="http://schemas.microsoft.com/office/drawing/2014/main" id="{98980B42-8639-838E-24D0-479739CCD28A}"/>
              </a:ext>
            </a:extLst>
          </p:cNvPr>
          <p:cNvSpPr txBox="1"/>
          <p:nvPr/>
        </p:nvSpPr>
        <p:spPr>
          <a:xfrm>
            <a:off x="341432" y="1054883"/>
            <a:ext cx="6576203" cy="1631216"/>
          </a:xfrm>
          <a:prstGeom prst="rect">
            <a:avLst/>
          </a:prstGeom>
          <a:noFill/>
        </p:spPr>
        <p:txBody>
          <a:bodyPr wrap="square">
            <a:spAutoFit/>
          </a:bodyPr>
          <a:lstStyle/>
          <a:p>
            <a:r>
              <a:rPr lang="en-US" sz="2000" b="1" dirty="0">
                <a:solidFill>
                  <a:srgbClr val="32312F"/>
                </a:solidFill>
              </a:rPr>
              <a:t>Identify all potential reuse applications that you would support for the use of treated produced water to conserve the use of New Mexico’s freshwater supplies, if the water is treated and regulated to standards that prove it to be safe to use and  protect human health and the environment?</a:t>
            </a:r>
            <a:endParaRPr lang="en-US" sz="2000" b="1" dirty="0"/>
          </a:p>
        </p:txBody>
      </p:sp>
      <p:sp>
        <p:nvSpPr>
          <p:cNvPr id="18" name="TextBox 17">
            <a:extLst>
              <a:ext uri="{FF2B5EF4-FFF2-40B4-BE49-F238E27FC236}">
                <a16:creationId xmlns:a16="http://schemas.microsoft.com/office/drawing/2014/main" id="{5D83E367-92B7-30AC-B137-85C301B50460}"/>
              </a:ext>
            </a:extLst>
          </p:cNvPr>
          <p:cNvSpPr txBox="1"/>
          <p:nvPr/>
        </p:nvSpPr>
        <p:spPr>
          <a:xfrm>
            <a:off x="7425806" y="1206262"/>
            <a:ext cx="4396571" cy="4769295"/>
          </a:xfrm>
          <a:prstGeom prst="rect">
            <a:avLst/>
          </a:prstGeom>
          <a:noFill/>
        </p:spPr>
        <p:txBody>
          <a:bodyPr wrap="square">
            <a:spAutoFit/>
          </a:bodyPr>
          <a:lstStyle/>
          <a:p>
            <a:endParaRPr lang="en-US" sz="1999" dirty="0">
              <a:solidFill>
                <a:srgbClr val="000000"/>
              </a:solidFill>
              <a:latin typeface="Calibri" panose="020F0502020204030204" pitchFamily="34" charset="0"/>
            </a:endParaRPr>
          </a:p>
          <a:p>
            <a:r>
              <a:rPr lang="en-US" sz="1400" dirty="0">
                <a:solidFill>
                  <a:srgbClr val="000000"/>
                </a:solidFill>
                <a:latin typeface="Calibri" panose="020F0502020204030204" pitchFamily="34" charset="0"/>
              </a:rPr>
              <a:t>Uses inside the oil field - such as construction, drilling and fracking, concrete mixing, and dust suppression </a:t>
            </a:r>
            <a:r>
              <a:rPr lang="en-US" sz="1400" b="1" dirty="0">
                <a:solidFill>
                  <a:srgbClr val="000000"/>
                </a:solidFill>
                <a:latin typeface="Calibri" panose="020F0502020204030204" pitchFamily="34" charset="0"/>
              </a:rPr>
              <a:t>(61%)</a:t>
            </a:r>
          </a:p>
          <a:p>
            <a:endParaRPr lang="en-US" sz="1400" dirty="0">
              <a:solidFill>
                <a:srgbClr val="000000"/>
              </a:solidFill>
              <a:latin typeface="Calibri" panose="020F0502020204030204" pitchFamily="34" charset="0"/>
            </a:endParaRPr>
          </a:p>
          <a:p>
            <a:r>
              <a:rPr lang="en-US" sz="1400" dirty="0">
                <a:solidFill>
                  <a:srgbClr val="000000"/>
                </a:solidFill>
                <a:latin typeface="Calibri" panose="020F0502020204030204" pitchFamily="34" charset="0"/>
              </a:rPr>
              <a:t>Industrial uses outside the oil field - such as construction, power generation, manufacturing, etc. </a:t>
            </a:r>
            <a:r>
              <a:rPr lang="en-US" sz="1400" b="1" dirty="0">
                <a:solidFill>
                  <a:srgbClr val="000000"/>
                </a:solidFill>
                <a:latin typeface="Calibri" panose="020F0502020204030204" pitchFamily="34" charset="0"/>
              </a:rPr>
              <a:t>(61%)</a:t>
            </a:r>
          </a:p>
          <a:p>
            <a:r>
              <a:rPr lang="en-US" sz="1400" dirty="0">
                <a:solidFill>
                  <a:srgbClr val="000000"/>
                </a:solidFill>
                <a:latin typeface="Calibri" panose="020F0502020204030204" pitchFamily="34" charset="0"/>
              </a:rPr>
              <a:t>    </a:t>
            </a:r>
          </a:p>
          <a:p>
            <a:r>
              <a:rPr lang="en-US" sz="1400" dirty="0">
                <a:solidFill>
                  <a:srgbClr val="000000"/>
                </a:solidFill>
                <a:latin typeface="Calibri" panose="020F0502020204030204" pitchFamily="34" charset="0"/>
              </a:rPr>
              <a:t> Agricultural uses, such as irrigation for non-edible crops (e.g., cotton) </a:t>
            </a:r>
            <a:r>
              <a:rPr lang="en-US" sz="1400" b="1" dirty="0">
                <a:solidFill>
                  <a:srgbClr val="000000"/>
                </a:solidFill>
                <a:latin typeface="Calibri" panose="020F0502020204030204" pitchFamily="34" charset="0"/>
              </a:rPr>
              <a:t>(65%)</a:t>
            </a:r>
          </a:p>
          <a:p>
            <a:r>
              <a:rPr lang="en-US" sz="1400" dirty="0">
                <a:solidFill>
                  <a:srgbClr val="000000"/>
                </a:solidFill>
                <a:latin typeface="Calibri" panose="020F0502020204030204" pitchFamily="34" charset="0"/>
              </a:rPr>
              <a:t> </a:t>
            </a:r>
          </a:p>
          <a:p>
            <a:r>
              <a:rPr lang="en-US" sz="1400" dirty="0">
                <a:solidFill>
                  <a:srgbClr val="000000"/>
                </a:solidFill>
                <a:latin typeface="Calibri" panose="020F0502020204030204" pitchFamily="34" charset="0"/>
              </a:rPr>
              <a:t>Multiple agricultural uses, e.g., irrigation, rangeland restoration, livestock watering, etc. </a:t>
            </a:r>
            <a:r>
              <a:rPr lang="en-US" sz="1400" b="1" dirty="0">
                <a:solidFill>
                  <a:srgbClr val="000000"/>
                </a:solidFill>
                <a:latin typeface="Calibri" panose="020F0502020204030204" pitchFamily="34" charset="0"/>
              </a:rPr>
              <a:t>(53%)</a:t>
            </a:r>
          </a:p>
          <a:p>
            <a:endParaRPr lang="en-US" sz="1400" dirty="0">
              <a:solidFill>
                <a:srgbClr val="000000"/>
              </a:solidFill>
              <a:latin typeface="Calibri" panose="020F0502020204030204" pitchFamily="34" charset="0"/>
            </a:endParaRPr>
          </a:p>
          <a:p>
            <a:r>
              <a:rPr lang="en-US" sz="1400" dirty="0">
                <a:solidFill>
                  <a:srgbClr val="000000"/>
                </a:solidFill>
                <a:latin typeface="Calibri" panose="020F0502020204030204" pitchFamily="34" charset="0"/>
              </a:rPr>
              <a:t> Supplemental drinking water supplies </a:t>
            </a:r>
            <a:r>
              <a:rPr lang="en-US" sz="1400" b="1" dirty="0">
                <a:solidFill>
                  <a:srgbClr val="000000"/>
                </a:solidFill>
                <a:latin typeface="Calibri" panose="020F0502020204030204" pitchFamily="34" charset="0"/>
              </a:rPr>
              <a:t>(41%)</a:t>
            </a:r>
          </a:p>
          <a:p>
            <a:r>
              <a:rPr lang="en-US" sz="1400" dirty="0">
                <a:solidFill>
                  <a:srgbClr val="000000"/>
                </a:solidFill>
                <a:latin typeface="Calibri" panose="020F0502020204030204" pitchFamily="34" charset="0"/>
              </a:rPr>
              <a:t> </a:t>
            </a:r>
          </a:p>
          <a:p>
            <a:r>
              <a:rPr lang="en-US" sz="1400" dirty="0">
                <a:solidFill>
                  <a:srgbClr val="000000"/>
                </a:solidFill>
                <a:latin typeface="Calibri" panose="020F0502020204030204" pitchFamily="34" charset="0"/>
              </a:rPr>
              <a:t>I need more information to support the reuse of treated produced water </a:t>
            </a:r>
            <a:r>
              <a:rPr lang="en-US" sz="1400" b="1" dirty="0">
                <a:solidFill>
                  <a:srgbClr val="000000"/>
                </a:solidFill>
                <a:latin typeface="Calibri" panose="020F0502020204030204" pitchFamily="34" charset="0"/>
              </a:rPr>
              <a:t>(25%)</a:t>
            </a:r>
          </a:p>
          <a:p>
            <a:r>
              <a:rPr lang="en-US" sz="1400" dirty="0">
                <a:solidFill>
                  <a:srgbClr val="000000"/>
                </a:solidFill>
                <a:latin typeface="Calibri" panose="020F0502020204030204" pitchFamily="34" charset="0"/>
              </a:rPr>
              <a:t>   </a:t>
            </a:r>
          </a:p>
          <a:p>
            <a:r>
              <a:rPr lang="en-US" sz="1400" dirty="0">
                <a:solidFill>
                  <a:srgbClr val="000000"/>
                </a:solidFill>
                <a:latin typeface="Calibri" panose="020F0502020204030204" pitchFamily="34" charset="0"/>
              </a:rPr>
              <a:t> No, I would not support the reuse of treated produced water for any use outside of the oil field </a:t>
            </a:r>
            <a:r>
              <a:rPr lang="en-US" sz="1400" b="1" dirty="0">
                <a:solidFill>
                  <a:srgbClr val="000000"/>
                </a:solidFill>
                <a:latin typeface="Calibri" panose="020F0502020204030204" pitchFamily="34" charset="0"/>
              </a:rPr>
              <a:t>(5%)</a:t>
            </a:r>
          </a:p>
          <a:p>
            <a:endParaRPr lang="en-US" sz="1799" dirty="0">
              <a:solidFill>
                <a:srgbClr val="000000"/>
              </a:solidFill>
              <a:latin typeface="Calibri" panose="020F0502020204030204" pitchFamily="34" charset="0"/>
            </a:endParaRPr>
          </a:p>
        </p:txBody>
      </p:sp>
      <p:pic>
        <p:nvPicPr>
          <p:cNvPr id="32" name="Picture 31">
            <a:extLst>
              <a:ext uri="{FF2B5EF4-FFF2-40B4-BE49-F238E27FC236}">
                <a16:creationId xmlns:a16="http://schemas.microsoft.com/office/drawing/2014/main" id="{B6D5DBB6-478A-8A0A-FD4D-BEC7EDCE9065}"/>
              </a:ext>
            </a:extLst>
          </p:cNvPr>
          <p:cNvPicPr>
            <a:picLocks noChangeAspect="1"/>
          </p:cNvPicPr>
          <p:nvPr/>
        </p:nvPicPr>
        <p:blipFill>
          <a:blip r:embed="rId3"/>
          <a:stretch>
            <a:fillRect/>
          </a:stretch>
        </p:blipFill>
        <p:spPr>
          <a:xfrm>
            <a:off x="7100277" y="1592578"/>
            <a:ext cx="245870" cy="229641"/>
          </a:xfrm>
          <a:prstGeom prst="rect">
            <a:avLst/>
          </a:prstGeom>
        </p:spPr>
      </p:pic>
      <p:pic>
        <p:nvPicPr>
          <p:cNvPr id="33" name="Picture 32">
            <a:extLst>
              <a:ext uri="{FF2B5EF4-FFF2-40B4-BE49-F238E27FC236}">
                <a16:creationId xmlns:a16="http://schemas.microsoft.com/office/drawing/2014/main" id="{D5FA8431-320D-0850-4F91-748BC10F39D6}"/>
              </a:ext>
            </a:extLst>
          </p:cNvPr>
          <p:cNvPicPr>
            <a:picLocks noChangeAspect="1"/>
          </p:cNvPicPr>
          <p:nvPr/>
        </p:nvPicPr>
        <p:blipFill>
          <a:blip r:embed="rId4"/>
          <a:stretch>
            <a:fillRect/>
          </a:stretch>
        </p:blipFill>
        <p:spPr>
          <a:xfrm>
            <a:off x="7132817" y="2262791"/>
            <a:ext cx="245871" cy="229641"/>
          </a:xfrm>
          <a:prstGeom prst="rect">
            <a:avLst/>
          </a:prstGeom>
        </p:spPr>
      </p:pic>
      <p:pic>
        <p:nvPicPr>
          <p:cNvPr id="34" name="Picture 33">
            <a:extLst>
              <a:ext uri="{FF2B5EF4-FFF2-40B4-BE49-F238E27FC236}">
                <a16:creationId xmlns:a16="http://schemas.microsoft.com/office/drawing/2014/main" id="{A76E861C-274B-76EA-06BF-A377C0FBE46B}"/>
              </a:ext>
            </a:extLst>
          </p:cNvPr>
          <p:cNvPicPr>
            <a:picLocks noChangeAspect="1"/>
          </p:cNvPicPr>
          <p:nvPr/>
        </p:nvPicPr>
        <p:blipFill>
          <a:blip r:embed="rId5"/>
          <a:stretch>
            <a:fillRect/>
          </a:stretch>
        </p:blipFill>
        <p:spPr>
          <a:xfrm>
            <a:off x="7143908" y="2914550"/>
            <a:ext cx="245871" cy="229641"/>
          </a:xfrm>
          <a:prstGeom prst="rect">
            <a:avLst/>
          </a:prstGeom>
        </p:spPr>
      </p:pic>
      <p:pic>
        <p:nvPicPr>
          <p:cNvPr id="35" name="Picture 34">
            <a:extLst>
              <a:ext uri="{FF2B5EF4-FFF2-40B4-BE49-F238E27FC236}">
                <a16:creationId xmlns:a16="http://schemas.microsoft.com/office/drawing/2014/main" id="{858D3FC2-1BA5-AB2D-75CD-18229685BA64}"/>
              </a:ext>
            </a:extLst>
          </p:cNvPr>
          <p:cNvPicPr>
            <a:picLocks noChangeAspect="1"/>
          </p:cNvPicPr>
          <p:nvPr/>
        </p:nvPicPr>
        <p:blipFill>
          <a:blip r:embed="rId6"/>
          <a:stretch>
            <a:fillRect/>
          </a:stretch>
        </p:blipFill>
        <p:spPr>
          <a:xfrm>
            <a:off x="7159710" y="3469319"/>
            <a:ext cx="245871" cy="242386"/>
          </a:xfrm>
          <a:prstGeom prst="rect">
            <a:avLst/>
          </a:prstGeom>
        </p:spPr>
      </p:pic>
      <p:pic>
        <p:nvPicPr>
          <p:cNvPr id="36" name="Picture 35">
            <a:extLst>
              <a:ext uri="{FF2B5EF4-FFF2-40B4-BE49-F238E27FC236}">
                <a16:creationId xmlns:a16="http://schemas.microsoft.com/office/drawing/2014/main" id="{3D6B7CB3-7F24-EDCA-E7FA-65E963A194CF}"/>
              </a:ext>
            </a:extLst>
          </p:cNvPr>
          <p:cNvPicPr>
            <a:picLocks noChangeAspect="1"/>
          </p:cNvPicPr>
          <p:nvPr/>
        </p:nvPicPr>
        <p:blipFill>
          <a:blip r:embed="rId7"/>
          <a:stretch>
            <a:fillRect/>
          </a:stretch>
        </p:blipFill>
        <p:spPr>
          <a:xfrm>
            <a:off x="7157694" y="4092702"/>
            <a:ext cx="259515" cy="210065"/>
          </a:xfrm>
          <a:prstGeom prst="rect">
            <a:avLst/>
          </a:prstGeom>
        </p:spPr>
      </p:pic>
      <p:pic>
        <p:nvPicPr>
          <p:cNvPr id="37" name="Picture 36">
            <a:extLst>
              <a:ext uri="{FF2B5EF4-FFF2-40B4-BE49-F238E27FC236}">
                <a16:creationId xmlns:a16="http://schemas.microsoft.com/office/drawing/2014/main" id="{A0BC8023-4C62-B18D-466D-50804BF5E0DB}"/>
              </a:ext>
            </a:extLst>
          </p:cNvPr>
          <p:cNvPicPr>
            <a:picLocks noChangeAspect="1"/>
          </p:cNvPicPr>
          <p:nvPr/>
        </p:nvPicPr>
        <p:blipFill>
          <a:blip r:embed="rId8"/>
          <a:stretch>
            <a:fillRect/>
          </a:stretch>
        </p:blipFill>
        <p:spPr>
          <a:xfrm>
            <a:off x="7166291" y="4547496"/>
            <a:ext cx="259515" cy="242385"/>
          </a:xfrm>
          <a:prstGeom prst="rect">
            <a:avLst/>
          </a:prstGeom>
        </p:spPr>
      </p:pic>
      <p:pic>
        <p:nvPicPr>
          <p:cNvPr id="38" name="Picture 37">
            <a:extLst>
              <a:ext uri="{FF2B5EF4-FFF2-40B4-BE49-F238E27FC236}">
                <a16:creationId xmlns:a16="http://schemas.microsoft.com/office/drawing/2014/main" id="{17AB694B-5E25-13BE-AB64-487880CFC713}"/>
              </a:ext>
            </a:extLst>
          </p:cNvPr>
          <p:cNvPicPr>
            <a:picLocks noChangeAspect="1"/>
          </p:cNvPicPr>
          <p:nvPr/>
        </p:nvPicPr>
        <p:blipFill>
          <a:blip r:embed="rId9"/>
          <a:stretch>
            <a:fillRect/>
          </a:stretch>
        </p:blipFill>
        <p:spPr>
          <a:xfrm>
            <a:off x="7164670" y="5167907"/>
            <a:ext cx="252538" cy="235870"/>
          </a:xfrm>
          <a:prstGeom prst="rect">
            <a:avLst/>
          </a:prstGeom>
        </p:spPr>
      </p:pic>
      <p:pic>
        <p:nvPicPr>
          <p:cNvPr id="3" name="Picture 2">
            <a:extLst>
              <a:ext uri="{FF2B5EF4-FFF2-40B4-BE49-F238E27FC236}">
                <a16:creationId xmlns:a16="http://schemas.microsoft.com/office/drawing/2014/main" id="{E78300B1-327C-0538-4E6A-F1341AEDC6B8}"/>
              </a:ext>
            </a:extLst>
          </p:cNvPr>
          <p:cNvPicPr>
            <a:picLocks noChangeAspect="1"/>
          </p:cNvPicPr>
          <p:nvPr/>
        </p:nvPicPr>
        <p:blipFill>
          <a:blip r:embed="rId10"/>
          <a:stretch>
            <a:fillRect/>
          </a:stretch>
        </p:blipFill>
        <p:spPr>
          <a:xfrm>
            <a:off x="1311366" y="2786972"/>
            <a:ext cx="4636333" cy="2989124"/>
          </a:xfrm>
          <a:prstGeom prst="rect">
            <a:avLst/>
          </a:prstGeom>
        </p:spPr>
      </p:pic>
      <p:sp>
        <p:nvSpPr>
          <p:cNvPr id="19" name="Title 1">
            <a:extLst>
              <a:ext uri="{FF2B5EF4-FFF2-40B4-BE49-F238E27FC236}">
                <a16:creationId xmlns:a16="http://schemas.microsoft.com/office/drawing/2014/main" id="{AEB2EFCF-D8C7-9C40-A1CE-41E5D4A37417}"/>
              </a:ext>
            </a:extLst>
          </p:cNvPr>
          <p:cNvSpPr>
            <a:spLocks noGrp="1"/>
          </p:cNvSpPr>
          <p:nvPr>
            <p:ph type="title"/>
          </p:nvPr>
        </p:nvSpPr>
        <p:spPr>
          <a:xfrm>
            <a:off x="0" y="71547"/>
            <a:ext cx="11867164" cy="983335"/>
          </a:xfrm>
        </p:spPr>
        <p:txBody>
          <a:bodyPr>
            <a:noAutofit/>
          </a:bodyPr>
          <a:lstStyle/>
          <a:p>
            <a:pPr algn="ctr"/>
            <a:r>
              <a:rPr lang="en-US" sz="3599" dirty="0">
                <a:latin typeface="+mn-lt"/>
                <a:cs typeface="Arial" panose="020B0604020202020204" pitchFamily="34" charset="0"/>
              </a:rPr>
              <a:t>Public Support for Fit-for-Purpose Treatment </a:t>
            </a:r>
            <a:br>
              <a:rPr lang="en-US" sz="3599" dirty="0">
                <a:latin typeface="+mn-lt"/>
                <a:cs typeface="Arial" panose="020B0604020202020204" pitchFamily="34" charset="0"/>
              </a:rPr>
            </a:br>
            <a:r>
              <a:rPr lang="en-US" sz="3599" dirty="0">
                <a:latin typeface="+mn-lt"/>
                <a:cs typeface="Arial" panose="020B0604020202020204" pitchFamily="34" charset="0"/>
              </a:rPr>
              <a:t>and Reuse of Produced Water? </a:t>
            </a:r>
          </a:p>
        </p:txBody>
      </p:sp>
      <p:sp>
        <p:nvSpPr>
          <p:cNvPr id="16" name="Slide Number Placeholder 14">
            <a:extLst>
              <a:ext uri="{FF2B5EF4-FFF2-40B4-BE49-F238E27FC236}">
                <a16:creationId xmlns:a16="http://schemas.microsoft.com/office/drawing/2014/main" id="{FC40FEDD-54F7-7249-886C-A3338AD3C2BD}"/>
              </a:ext>
            </a:extLst>
          </p:cNvPr>
          <p:cNvSpPr txBox="1">
            <a:spLocks/>
          </p:cNvSpPr>
          <p:nvPr/>
        </p:nvSpPr>
        <p:spPr>
          <a:xfrm>
            <a:off x="10828271" y="6355588"/>
            <a:ext cx="522571" cy="3650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722B0D-FD96-40CD-BB73-1E527857665B}" type="slidenum">
              <a:rPr lang="en-US" sz="1799"/>
              <a:pPr/>
              <a:t>5</a:t>
            </a:fld>
            <a:endParaRPr lang="en-US" sz="1799" dirty="0"/>
          </a:p>
        </p:txBody>
      </p:sp>
      <p:sp>
        <p:nvSpPr>
          <p:cNvPr id="2" name="Slide Number Placeholder 1">
            <a:extLst>
              <a:ext uri="{FF2B5EF4-FFF2-40B4-BE49-F238E27FC236}">
                <a16:creationId xmlns:a16="http://schemas.microsoft.com/office/drawing/2014/main" id="{FFD2028D-E105-224D-ABF0-3F5B7F0F7630}"/>
              </a:ext>
            </a:extLst>
          </p:cNvPr>
          <p:cNvSpPr>
            <a:spLocks noGrp="1"/>
          </p:cNvSpPr>
          <p:nvPr>
            <p:ph type="sldNum" sz="quarter" idx="10"/>
          </p:nvPr>
        </p:nvSpPr>
        <p:spPr>
          <a:xfrm>
            <a:off x="8736013" y="6355588"/>
            <a:ext cx="2253412" cy="416689"/>
          </a:xfrm>
        </p:spPr>
        <p:txBody>
          <a:bodyPr/>
          <a:lstStyle/>
          <a:p>
            <a:fld id="{7D05C03C-279D-1145-AE8B-F529976953CD}" type="slidenum">
              <a:rPr lang="en-US" smtClean="0"/>
              <a:pPr/>
              <a:t>5</a:t>
            </a:fld>
            <a:endParaRPr lang="en-US" dirty="0"/>
          </a:p>
        </p:txBody>
      </p:sp>
      <p:sp>
        <p:nvSpPr>
          <p:cNvPr id="20" name="TextBox 19">
            <a:extLst>
              <a:ext uri="{FF2B5EF4-FFF2-40B4-BE49-F238E27FC236}">
                <a16:creationId xmlns:a16="http://schemas.microsoft.com/office/drawing/2014/main" id="{7CA0B7FF-3725-864C-9730-EDD82F51A35D}"/>
              </a:ext>
            </a:extLst>
          </p:cNvPr>
          <p:cNvSpPr txBox="1"/>
          <p:nvPr/>
        </p:nvSpPr>
        <p:spPr>
          <a:xfrm>
            <a:off x="11447812" y="6467587"/>
            <a:ext cx="301686" cy="369332"/>
          </a:xfrm>
          <a:prstGeom prst="rect">
            <a:avLst/>
          </a:prstGeom>
          <a:noFill/>
        </p:spPr>
        <p:txBody>
          <a:bodyPr wrap="none" rtlCol="0">
            <a:spAutoFit/>
          </a:bodyPr>
          <a:lstStyle/>
          <a:p>
            <a:r>
              <a:rPr lang="en-US" sz="1800" dirty="0">
                <a:solidFill>
                  <a:schemeClr val="bg1"/>
                </a:solidFill>
              </a:rPr>
              <a:t>5</a:t>
            </a:r>
          </a:p>
        </p:txBody>
      </p:sp>
    </p:spTree>
    <p:extLst>
      <p:ext uri="{BB962C8B-B14F-4D97-AF65-F5344CB8AC3E}">
        <p14:creationId xmlns:p14="http://schemas.microsoft.com/office/powerpoint/2010/main" val="284930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2015D8-4186-CB47-8D93-1C0530425D52}"/>
              </a:ext>
            </a:extLst>
          </p:cNvPr>
          <p:cNvSpPr>
            <a:spLocks noGrp="1"/>
          </p:cNvSpPr>
          <p:nvPr>
            <p:ph type="title"/>
          </p:nvPr>
        </p:nvSpPr>
        <p:spPr>
          <a:xfrm>
            <a:off x="0" y="0"/>
            <a:ext cx="12188825" cy="801332"/>
          </a:xfrm>
        </p:spPr>
        <p:txBody>
          <a:bodyPr>
            <a:noAutofit/>
          </a:bodyPr>
          <a:lstStyle/>
          <a:p>
            <a:pPr algn="ctr"/>
            <a:r>
              <a:rPr lang="en-US" sz="3600" dirty="0">
                <a:latin typeface="+mn-lt"/>
              </a:rPr>
              <a:t>Produced Water - a </a:t>
            </a:r>
            <a:r>
              <a:rPr lang="en-US" sz="3600" u="sng" dirty="0">
                <a:latin typeface="+mn-lt"/>
              </a:rPr>
              <a:t>by-product</a:t>
            </a:r>
            <a:r>
              <a:rPr lang="en-US" sz="3600" dirty="0">
                <a:latin typeface="+mn-lt"/>
              </a:rPr>
              <a:t> of Oil and Gas Production </a:t>
            </a:r>
          </a:p>
        </p:txBody>
      </p:sp>
      <p:sp>
        <p:nvSpPr>
          <p:cNvPr id="4" name="Rectangle 2">
            <a:extLst>
              <a:ext uri="{FF2B5EF4-FFF2-40B4-BE49-F238E27FC236}">
                <a16:creationId xmlns:a16="http://schemas.microsoft.com/office/drawing/2014/main" id="{70EEA223-79C0-0745-B4C3-C504F8A5E6B0}"/>
              </a:ext>
            </a:extLst>
          </p:cNvPr>
          <p:cNvSpPr>
            <a:spLocks noChangeArrowheads="1"/>
          </p:cNvSpPr>
          <p:nvPr/>
        </p:nvSpPr>
        <p:spPr bwMode="auto">
          <a:xfrm>
            <a:off x="5358394" y="1767277"/>
            <a:ext cx="184683" cy="46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2399"/>
          </a:p>
        </p:txBody>
      </p:sp>
      <p:pic>
        <p:nvPicPr>
          <p:cNvPr id="1025" name="Picture 3" descr="page14image3896288">
            <a:extLst>
              <a:ext uri="{FF2B5EF4-FFF2-40B4-BE49-F238E27FC236}">
                <a16:creationId xmlns:a16="http://schemas.microsoft.com/office/drawing/2014/main" id="{D00D525F-2F76-B240-ADA9-D36A5E7A57F1}"/>
              </a:ext>
            </a:extLst>
          </p:cNvPr>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034316" y="801331"/>
            <a:ext cx="5715183" cy="337310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B22543B8-3AD5-3142-AA37-A02A71D89306}"/>
              </a:ext>
            </a:extLst>
          </p:cNvPr>
          <p:cNvSpPr txBox="1">
            <a:spLocks noGrp="1"/>
          </p:cNvSpPr>
          <p:nvPr>
            <p:ph idx="1"/>
          </p:nvPr>
        </p:nvSpPr>
        <p:spPr>
          <a:xfrm>
            <a:off x="249618" y="894096"/>
            <a:ext cx="5535080" cy="5121380"/>
          </a:xfrm>
          <a:prstGeom prst="rect">
            <a:avLst/>
          </a:prstGeom>
          <a:noFill/>
        </p:spPr>
        <p:txBody>
          <a:bodyPr wrap="square" rtlCol="0">
            <a:spAutoFit/>
          </a:bodyPr>
          <a:lstStyle/>
          <a:p>
            <a:r>
              <a:rPr lang="en-US" dirty="0"/>
              <a:t>Water can be 0.5-50 times the volume of oil  produced.</a:t>
            </a:r>
          </a:p>
          <a:p>
            <a:r>
              <a:rPr lang="en-US" dirty="0"/>
              <a:t>Produced water can contain high levels of minerals and organic compounds from geology and hydrocarbon contact plus drilling and completion chemicals.</a:t>
            </a:r>
          </a:p>
          <a:p>
            <a:r>
              <a:rPr lang="en-US" dirty="0"/>
              <a:t>Quality varies by location, formation, and type of well.</a:t>
            </a:r>
          </a:p>
          <a:p>
            <a:r>
              <a:rPr lang="en-US" dirty="0"/>
              <a:t>Not a designated hazardous waste</a:t>
            </a:r>
          </a:p>
        </p:txBody>
      </p:sp>
      <p:sp>
        <p:nvSpPr>
          <p:cNvPr id="2" name="TextBox 1">
            <a:extLst>
              <a:ext uri="{FF2B5EF4-FFF2-40B4-BE49-F238E27FC236}">
                <a16:creationId xmlns:a16="http://schemas.microsoft.com/office/drawing/2014/main" id="{35738227-56E0-E448-938C-74FD342D0E2A}"/>
              </a:ext>
            </a:extLst>
          </p:cNvPr>
          <p:cNvSpPr txBox="1"/>
          <p:nvPr/>
        </p:nvSpPr>
        <p:spPr>
          <a:xfrm>
            <a:off x="11447812" y="6467587"/>
            <a:ext cx="301686" cy="369332"/>
          </a:xfrm>
          <a:prstGeom prst="rect">
            <a:avLst/>
          </a:prstGeom>
          <a:noFill/>
        </p:spPr>
        <p:txBody>
          <a:bodyPr wrap="none" rtlCol="0">
            <a:spAutoFit/>
          </a:bodyPr>
          <a:lstStyle/>
          <a:p>
            <a:r>
              <a:rPr lang="en-US" sz="1800" dirty="0">
                <a:solidFill>
                  <a:schemeClr val="bg1"/>
                </a:solidFill>
              </a:rPr>
              <a:t>6</a:t>
            </a:r>
          </a:p>
        </p:txBody>
      </p:sp>
      <p:pic>
        <p:nvPicPr>
          <p:cNvPr id="8" name="Picture 7">
            <a:extLst>
              <a:ext uri="{FF2B5EF4-FFF2-40B4-BE49-F238E27FC236}">
                <a16:creationId xmlns:a16="http://schemas.microsoft.com/office/drawing/2014/main" id="{87B0B155-2DB3-1346-BEB3-F32C7C713293}"/>
              </a:ext>
            </a:extLst>
          </p:cNvPr>
          <p:cNvPicPr>
            <a:picLocks noChangeAspect="1"/>
          </p:cNvPicPr>
          <p:nvPr/>
        </p:nvPicPr>
        <p:blipFill>
          <a:blip r:embed="rId4"/>
          <a:stretch>
            <a:fillRect/>
          </a:stretch>
        </p:blipFill>
        <p:spPr>
          <a:xfrm>
            <a:off x="6064429" y="4276761"/>
            <a:ext cx="2757770" cy="1872248"/>
          </a:xfrm>
          <a:prstGeom prst="rect">
            <a:avLst/>
          </a:prstGeom>
        </p:spPr>
      </p:pic>
      <p:pic>
        <p:nvPicPr>
          <p:cNvPr id="9" name="Picture 8">
            <a:extLst>
              <a:ext uri="{FF2B5EF4-FFF2-40B4-BE49-F238E27FC236}">
                <a16:creationId xmlns:a16="http://schemas.microsoft.com/office/drawing/2014/main" id="{715B9077-66A5-CD4D-B0F6-EA5566C6B5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66012" y="4276761"/>
            <a:ext cx="2632643" cy="1872248"/>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48017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5A0F25-5E7E-5C43-8D29-E8A5E7AB9B35}"/>
              </a:ext>
            </a:extLst>
          </p:cNvPr>
          <p:cNvSpPr>
            <a:spLocks noGrp="1"/>
          </p:cNvSpPr>
          <p:nvPr>
            <p:ph type="title"/>
          </p:nvPr>
        </p:nvSpPr>
        <p:spPr>
          <a:xfrm>
            <a:off x="43044" y="-24992"/>
            <a:ext cx="12048185" cy="694867"/>
          </a:xfrm>
        </p:spPr>
        <p:txBody>
          <a:bodyPr>
            <a:noAutofit/>
          </a:bodyPr>
          <a:lstStyle/>
          <a:p>
            <a:pPr algn="ctr"/>
            <a:r>
              <a:rPr lang="en-US" sz="3600" dirty="0">
                <a:latin typeface="+mn-lt"/>
              </a:rPr>
              <a:t>Produced Water Quality – Treatment Often Needed for Reuse  </a:t>
            </a:r>
          </a:p>
        </p:txBody>
      </p:sp>
      <p:sp>
        <p:nvSpPr>
          <p:cNvPr id="6" name="Rectangle 2">
            <a:extLst>
              <a:ext uri="{FF2B5EF4-FFF2-40B4-BE49-F238E27FC236}">
                <a16:creationId xmlns:a16="http://schemas.microsoft.com/office/drawing/2014/main" id="{A9D2EC0C-C753-444D-B26B-E19ADF552CE0}"/>
              </a:ext>
            </a:extLst>
          </p:cNvPr>
          <p:cNvSpPr>
            <a:spLocks noChangeArrowheads="1"/>
          </p:cNvSpPr>
          <p:nvPr/>
        </p:nvSpPr>
        <p:spPr bwMode="auto">
          <a:xfrm>
            <a:off x="1828325" y="1863484"/>
            <a:ext cx="184683" cy="46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2399"/>
          </a:p>
        </p:txBody>
      </p:sp>
      <p:pic>
        <p:nvPicPr>
          <p:cNvPr id="2049" name="Picture 2" descr="page14image1793536">
            <a:extLst>
              <a:ext uri="{FF2B5EF4-FFF2-40B4-BE49-F238E27FC236}">
                <a16:creationId xmlns:a16="http://schemas.microsoft.com/office/drawing/2014/main" id="{30FBED05-363B-F94A-BF96-00AB115EC692}"/>
              </a:ext>
            </a:extLst>
          </p:cNvPr>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232037" y="669875"/>
            <a:ext cx="8800019" cy="50285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831904-1A55-E04E-A7F5-B70EB02AD64B}"/>
              </a:ext>
            </a:extLst>
          </p:cNvPr>
          <p:cNvSpPr txBox="1"/>
          <p:nvPr/>
        </p:nvSpPr>
        <p:spPr>
          <a:xfrm>
            <a:off x="3649186" y="5797545"/>
            <a:ext cx="2178866" cy="400110"/>
          </a:xfrm>
          <a:prstGeom prst="rect">
            <a:avLst/>
          </a:prstGeom>
          <a:noFill/>
        </p:spPr>
        <p:txBody>
          <a:bodyPr wrap="none" rtlCol="0">
            <a:spAutoFit/>
          </a:bodyPr>
          <a:lstStyle/>
          <a:p>
            <a:r>
              <a:rPr lang="en-US" sz="2000" dirty="0"/>
              <a:t>[EPA-821-S19-001] </a:t>
            </a:r>
          </a:p>
        </p:txBody>
      </p:sp>
      <p:sp>
        <p:nvSpPr>
          <p:cNvPr id="21" name="Slide Number Placeholder 1">
            <a:extLst>
              <a:ext uri="{FF2B5EF4-FFF2-40B4-BE49-F238E27FC236}">
                <a16:creationId xmlns:a16="http://schemas.microsoft.com/office/drawing/2014/main" id="{E39CE5AE-9DEC-A34F-82ED-B762D82F5FBC}"/>
              </a:ext>
            </a:extLst>
          </p:cNvPr>
          <p:cNvSpPr txBox="1">
            <a:spLocks/>
          </p:cNvSpPr>
          <p:nvPr/>
        </p:nvSpPr>
        <p:spPr>
          <a:xfrm>
            <a:off x="11462976" y="6464479"/>
            <a:ext cx="498635" cy="3384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7</a:t>
            </a:r>
          </a:p>
        </p:txBody>
      </p:sp>
      <p:sp>
        <p:nvSpPr>
          <p:cNvPr id="20" name="Oval 19">
            <a:extLst>
              <a:ext uri="{FF2B5EF4-FFF2-40B4-BE49-F238E27FC236}">
                <a16:creationId xmlns:a16="http://schemas.microsoft.com/office/drawing/2014/main" id="{69C9DEF7-C386-1245-97EB-73F252E89D30}"/>
              </a:ext>
            </a:extLst>
          </p:cNvPr>
          <p:cNvSpPr/>
          <p:nvPr/>
        </p:nvSpPr>
        <p:spPr>
          <a:xfrm>
            <a:off x="7597580" y="4874489"/>
            <a:ext cx="478169" cy="51354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D90F3F1-07DF-2241-A0C8-EC6D8B49CF0E}"/>
              </a:ext>
            </a:extLst>
          </p:cNvPr>
          <p:cNvSpPr/>
          <p:nvPr/>
        </p:nvSpPr>
        <p:spPr>
          <a:xfrm>
            <a:off x="4134831" y="4858988"/>
            <a:ext cx="478169" cy="51354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4D6D10A-B834-164D-86A3-29FEEB74BAB9}"/>
              </a:ext>
            </a:extLst>
          </p:cNvPr>
          <p:cNvSpPr/>
          <p:nvPr/>
        </p:nvSpPr>
        <p:spPr>
          <a:xfrm>
            <a:off x="2051626" y="4913152"/>
            <a:ext cx="478169" cy="51354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020FDA2-257D-3649-8DFE-0B428F4B49BB}"/>
              </a:ext>
            </a:extLst>
          </p:cNvPr>
          <p:cNvSpPr/>
          <p:nvPr/>
        </p:nvSpPr>
        <p:spPr>
          <a:xfrm>
            <a:off x="4709564" y="4874489"/>
            <a:ext cx="752285" cy="51354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E3FFB39-1C23-2840-B36F-9952595CE113}"/>
              </a:ext>
            </a:extLst>
          </p:cNvPr>
          <p:cNvPicPr/>
          <p:nvPr/>
        </p:nvPicPr>
        <p:blipFill>
          <a:blip r:embed="rId4" cstate="email">
            <a:extLst>
              <a:ext uri="{28A0092B-C50C-407E-A947-70E740481C1C}">
                <a14:useLocalDpi xmlns:a14="http://schemas.microsoft.com/office/drawing/2010/main"/>
              </a:ext>
            </a:extLst>
          </a:blip>
          <a:stretch>
            <a:fillRect/>
          </a:stretch>
        </p:blipFill>
        <p:spPr>
          <a:xfrm>
            <a:off x="9447792" y="669875"/>
            <a:ext cx="2227701" cy="1492472"/>
          </a:xfrm>
          <a:prstGeom prst="rect">
            <a:avLst/>
          </a:prstGeom>
        </p:spPr>
      </p:pic>
      <p:pic>
        <p:nvPicPr>
          <p:cNvPr id="14" name="Picture 13">
            <a:extLst>
              <a:ext uri="{FF2B5EF4-FFF2-40B4-BE49-F238E27FC236}">
                <a16:creationId xmlns:a16="http://schemas.microsoft.com/office/drawing/2014/main" id="{AFFF9920-465A-7E4E-904D-01F0C3EE1D86}"/>
              </a:ext>
            </a:extLst>
          </p:cNvPr>
          <p:cNvPicPr>
            <a:picLocks noChangeAspect="1"/>
          </p:cNvPicPr>
          <p:nvPr/>
        </p:nvPicPr>
        <p:blipFill>
          <a:blip r:embed="rId5"/>
          <a:stretch>
            <a:fillRect/>
          </a:stretch>
        </p:blipFill>
        <p:spPr>
          <a:xfrm>
            <a:off x="9376990" y="2557669"/>
            <a:ext cx="2483149" cy="1500805"/>
          </a:xfrm>
          <a:prstGeom prst="rect">
            <a:avLst/>
          </a:prstGeom>
        </p:spPr>
      </p:pic>
      <p:pic>
        <p:nvPicPr>
          <p:cNvPr id="15" name="Picture 14">
            <a:extLst>
              <a:ext uri="{FF2B5EF4-FFF2-40B4-BE49-F238E27FC236}">
                <a16:creationId xmlns:a16="http://schemas.microsoft.com/office/drawing/2014/main" id="{20C3D447-D8B2-A743-B402-526A122CB3D0}"/>
              </a:ext>
            </a:extLst>
          </p:cNvPr>
          <p:cNvPicPr/>
          <p:nvPr/>
        </p:nvPicPr>
        <p:blipFill>
          <a:blip r:embed="rId6" cstate="email">
            <a:extLst>
              <a:ext uri="{28A0092B-C50C-407E-A947-70E740481C1C}">
                <a14:useLocalDpi xmlns:a14="http://schemas.microsoft.com/office/drawing/2010/main"/>
              </a:ext>
            </a:extLst>
          </a:blip>
          <a:stretch>
            <a:fillRect/>
          </a:stretch>
        </p:blipFill>
        <p:spPr>
          <a:xfrm>
            <a:off x="9473130" y="4384966"/>
            <a:ext cx="2377507" cy="1569920"/>
          </a:xfrm>
          <a:prstGeom prst="rect">
            <a:avLst/>
          </a:prstGeom>
        </p:spPr>
      </p:pic>
      <p:sp>
        <p:nvSpPr>
          <p:cNvPr id="4" name="Rectangle 3">
            <a:extLst>
              <a:ext uri="{FF2B5EF4-FFF2-40B4-BE49-F238E27FC236}">
                <a16:creationId xmlns:a16="http://schemas.microsoft.com/office/drawing/2014/main" id="{D9BB2B20-C05D-3F4F-9D3A-587064E456F8}"/>
              </a:ext>
            </a:extLst>
          </p:cNvPr>
          <p:cNvSpPr/>
          <p:nvPr/>
        </p:nvSpPr>
        <p:spPr>
          <a:xfrm>
            <a:off x="9614156" y="2096004"/>
            <a:ext cx="2028376" cy="461665"/>
          </a:xfrm>
          <a:prstGeom prst="rect">
            <a:avLst/>
          </a:prstGeom>
        </p:spPr>
        <p:txBody>
          <a:bodyPr wrap="none">
            <a:spAutoFit/>
          </a:bodyPr>
          <a:lstStyle/>
          <a:p>
            <a:r>
              <a:rPr lang="en-US" dirty="0"/>
              <a:t>Permian Basin </a:t>
            </a:r>
          </a:p>
        </p:txBody>
      </p:sp>
      <p:sp>
        <p:nvSpPr>
          <p:cNvPr id="17" name="Rectangle 16">
            <a:extLst>
              <a:ext uri="{FF2B5EF4-FFF2-40B4-BE49-F238E27FC236}">
                <a16:creationId xmlns:a16="http://schemas.microsoft.com/office/drawing/2014/main" id="{4099E3BE-37DF-D642-BE08-8AD87A11B8DB}"/>
              </a:ext>
            </a:extLst>
          </p:cNvPr>
          <p:cNvSpPr/>
          <p:nvPr/>
        </p:nvSpPr>
        <p:spPr>
          <a:xfrm>
            <a:off x="9683917" y="3955532"/>
            <a:ext cx="2028376" cy="461665"/>
          </a:xfrm>
          <a:prstGeom prst="rect">
            <a:avLst/>
          </a:prstGeom>
        </p:spPr>
        <p:txBody>
          <a:bodyPr wrap="none">
            <a:spAutoFit/>
          </a:bodyPr>
          <a:lstStyle/>
          <a:p>
            <a:r>
              <a:rPr lang="en-US" dirty="0"/>
              <a:t>Permian Basin </a:t>
            </a:r>
          </a:p>
        </p:txBody>
      </p:sp>
      <p:sp>
        <p:nvSpPr>
          <p:cNvPr id="18" name="Rectangle 17">
            <a:extLst>
              <a:ext uri="{FF2B5EF4-FFF2-40B4-BE49-F238E27FC236}">
                <a16:creationId xmlns:a16="http://schemas.microsoft.com/office/drawing/2014/main" id="{E327A1AC-0F8D-C74E-8824-E4A60D4D2466}"/>
              </a:ext>
            </a:extLst>
          </p:cNvPr>
          <p:cNvSpPr/>
          <p:nvPr/>
        </p:nvSpPr>
        <p:spPr>
          <a:xfrm>
            <a:off x="9683917" y="5930371"/>
            <a:ext cx="2077813" cy="461665"/>
          </a:xfrm>
          <a:prstGeom prst="rect">
            <a:avLst/>
          </a:prstGeom>
        </p:spPr>
        <p:txBody>
          <a:bodyPr wrap="none">
            <a:spAutoFit/>
          </a:bodyPr>
          <a:lstStyle/>
          <a:p>
            <a:r>
              <a:rPr lang="en-US" dirty="0"/>
              <a:t>San Juan Basin </a:t>
            </a:r>
          </a:p>
        </p:txBody>
      </p:sp>
      <p:sp>
        <p:nvSpPr>
          <p:cNvPr id="19" name="Oval 18">
            <a:extLst>
              <a:ext uri="{FF2B5EF4-FFF2-40B4-BE49-F238E27FC236}">
                <a16:creationId xmlns:a16="http://schemas.microsoft.com/office/drawing/2014/main" id="{98C63A37-64C6-6C4B-82CD-B560F2CF4A07}"/>
              </a:ext>
            </a:extLst>
          </p:cNvPr>
          <p:cNvSpPr/>
          <p:nvPr/>
        </p:nvSpPr>
        <p:spPr>
          <a:xfrm>
            <a:off x="6218036" y="4858987"/>
            <a:ext cx="478169" cy="51354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8906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CC2FEC-17AF-0448-8B46-CF3C7278F170}"/>
              </a:ext>
            </a:extLst>
          </p:cNvPr>
          <p:cNvSpPr>
            <a:spLocks noGrp="1"/>
          </p:cNvSpPr>
          <p:nvPr>
            <p:ph type="title"/>
          </p:nvPr>
        </p:nvSpPr>
        <p:spPr>
          <a:xfrm>
            <a:off x="256448" y="13854"/>
            <a:ext cx="11932377" cy="659528"/>
          </a:xfrm>
        </p:spPr>
        <p:txBody>
          <a:bodyPr>
            <a:normAutofit fontScale="90000"/>
          </a:bodyPr>
          <a:lstStyle/>
          <a:p>
            <a:r>
              <a:rPr lang="en-US" sz="3200" dirty="0">
                <a:latin typeface="+mj-lt"/>
              </a:rPr>
              <a:t> </a:t>
            </a:r>
            <a:r>
              <a:rPr lang="en-US" dirty="0">
                <a:solidFill>
                  <a:srgbClr val="0097CC"/>
                </a:solidFill>
              </a:rPr>
              <a:t>Federal Guidelines for Produced Water Treatment and Reuse</a:t>
            </a:r>
            <a:endParaRPr lang="en-US" dirty="0">
              <a:solidFill>
                <a:srgbClr val="0097CC"/>
              </a:solidFill>
              <a:latin typeface="+mj-lt"/>
            </a:endParaRPr>
          </a:p>
        </p:txBody>
      </p:sp>
      <p:pic>
        <p:nvPicPr>
          <p:cNvPr id="5" name="Picture 4">
            <a:extLst>
              <a:ext uri="{FF2B5EF4-FFF2-40B4-BE49-F238E27FC236}">
                <a16:creationId xmlns:a16="http://schemas.microsoft.com/office/drawing/2014/main" id="{DE45005C-E8E1-C74B-91F7-9A94D507B43D}"/>
              </a:ext>
            </a:extLst>
          </p:cNvPr>
          <p:cNvPicPr>
            <a:picLocks noChangeAspect="1"/>
          </p:cNvPicPr>
          <p:nvPr/>
        </p:nvPicPr>
        <p:blipFill>
          <a:blip r:embed="rId2"/>
          <a:stretch>
            <a:fillRect/>
          </a:stretch>
        </p:blipFill>
        <p:spPr>
          <a:xfrm>
            <a:off x="1838932" y="735953"/>
            <a:ext cx="9060967" cy="5103963"/>
          </a:xfrm>
          <a:prstGeom prst="rect">
            <a:avLst/>
          </a:prstGeom>
        </p:spPr>
      </p:pic>
      <p:sp>
        <p:nvSpPr>
          <p:cNvPr id="9" name="TextBox 8">
            <a:extLst>
              <a:ext uri="{FF2B5EF4-FFF2-40B4-BE49-F238E27FC236}">
                <a16:creationId xmlns:a16="http://schemas.microsoft.com/office/drawing/2014/main" id="{14EDA5ED-116B-2E49-8E98-5C4E8E66AECF}"/>
              </a:ext>
            </a:extLst>
          </p:cNvPr>
          <p:cNvSpPr txBox="1"/>
          <p:nvPr/>
        </p:nvSpPr>
        <p:spPr>
          <a:xfrm>
            <a:off x="1534132" y="5902487"/>
            <a:ext cx="8934671" cy="338466"/>
          </a:xfrm>
          <a:prstGeom prst="rect">
            <a:avLst/>
          </a:prstGeom>
          <a:noFill/>
        </p:spPr>
        <p:txBody>
          <a:bodyPr wrap="none" rtlCol="0">
            <a:spAutoFit/>
          </a:bodyPr>
          <a:lstStyle/>
          <a:p>
            <a:r>
              <a:rPr lang="en-US" sz="1600" dirty="0"/>
              <a:t>Ref: Oil and Natural Gas Produced Water Governance in New Mexico – Draft White Paper November 2018</a:t>
            </a:r>
          </a:p>
        </p:txBody>
      </p:sp>
      <p:sp>
        <p:nvSpPr>
          <p:cNvPr id="13" name="Slide Number Placeholder 3">
            <a:extLst>
              <a:ext uri="{FF2B5EF4-FFF2-40B4-BE49-F238E27FC236}">
                <a16:creationId xmlns:a16="http://schemas.microsoft.com/office/drawing/2014/main" id="{E5843934-B9E3-124B-805E-45045E608AA7}"/>
              </a:ext>
            </a:extLst>
          </p:cNvPr>
          <p:cNvSpPr txBox="1">
            <a:spLocks/>
          </p:cNvSpPr>
          <p:nvPr/>
        </p:nvSpPr>
        <p:spPr>
          <a:xfrm>
            <a:off x="11384094" y="6492970"/>
            <a:ext cx="548283" cy="3650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FAE6EC-EA12-374C-A84A-17A4DA827C49}" type="slidenum">
              <a:rPr lang="en-US" sz="1799">
                <a:solidFill>
                  <a:schemeClr val="bg1"/>
                </a:solidFill>
              </a:rPr>
              <a:pPr/>
              <a:t>8</a:t>
            </a:fld>
            <a:endParaRPr lang="en-US" sz="1799" dirty="0">
              <a:solidFill>
                <a:schemeClr val="bg1"/>
              </a:solidFill>
            </a:endParaRPr>
          </a:p>
        </p:txBody>
      </p:sp>
    </p:spTree>
    <p:extLst>
      <p:ext uri="{BB962C8B-B14F-4D97-AF65-F5344CB8AC3E}">
        <p14:creationId xmlns:p14="http://schemas.microsoft.com/office/powerpoint/2010/main" val="7692696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323BD7-32F1-B74C-BC17-FD16DB5E33F5}"/>
              </a:ext>
            </a:extLst>
          </p:cNvPr>
          <p:cNvSpPr>
            <a:spLocks noGrp="1"/>
          </p:cNvSpPr>
          <p:nvPr>
            <p:ph idx="1"/>
          </p:nvPr>
        </p:nvSpPr>
        <p:spPr>
          <a:xfrm>
            <a:off x="229958" y="714941"/>
            <a:ext cx="8052652" cy="5543829"/>
          </a:xfrm>
        </p:spPr>
        <p:txBody>
          <a:bodyPr>
            <a:normAutofit/>
          </a:bodyPr>
          <a:lstStyle/>
          <a:p>
            <a:r>
              <a:rPr lang="en-US" dirty="0"/>
              <a:t>40 CFR 435 Subpart C– Oil and Gas Extraction Point Source Category</a:t>
            </a:r>
          </a:p>
          <a:p>
            <a:pPr lvl="1"/>
            <a:r>
              <a:rPr lang="en-US" dirty="0"/>
              <a:t>Produced water is defined as “the water brought up from the hydrocarbon-bearing strata during the extraction of oil and gas, and can include formation water, injection water, and any chemicals added downhole or during oil/water separation process”</a:t>
            </a:r>
          </a:p>
          <a:p>
            <a:pPr lvl="1"/>
            <a:r>
              <a:rPr lang="en-US" dirty="0"/>
              <a:t>Unconventional produced water prohibited through a POTW</a:t>
            </a:r>
          </a:p>
          <a:p>
            <a:pPr lvl="1"/>
            <a:r>
              <a:rPr lang="en-US" dirty="0"/>
              <a:t>Zero discharge of produced water unless sent to a centralized water treatment (CWT) facility, </a:t>
            </a:r>
            <a:r>
              <a:rPr lang="en-US" b="1" dirty="0"/>
              <a:t> except west of the 98th Meridian </a:t>
            </a:r>
          </a:p>
          <a:p>
            <a:endParaRPr lang="en-US" dirty="0"/>
          </a:p>
        </p:txBody>
      </p:sp>
      <p:sp>
        <p:nvSpPr>
          <p:cNvPr id="4" name="Title 3">
            <a:extLst>
              <a:ext uri="{FF2B5EF4-FFF2-40B4-BE49-F238E27FC236}">
                <a16:creationId xmlns:a16="http://schemas.microsoft.com/office/drawing/2014/main" id="{680035D8-3319-3744-B8D1-5E6E3B167AE3}"/>
              </a:ext>
            </a:extLst>
          </p:cNvPr>
          <p:cNvSpPr>
            <a:spLocks noGrp="1"/>
          </p:cNvSpPr>
          <p:nvPr>
            <p:ph type="title"/>
          </p:nvPr>
        </p:nvSpPr>
        <p:spPr>
          <a:xfrm>
            <a:off x="0" y="895"/>
            <a:ext cx="12188825" cy="820699"/>
          </a:xfrm>
        </p:spPr>
        <p:txBody>
          <a:bodyPr>
            <a:normAutofit/>
          </a:bodyPr>
          <a:lstStyle/>
          <a:p>
            <a:pPr algn="ctr"/>
            <a:r>
              <a:rPr lang="en-US" sz="3600" dirty="0">
                <a:latin typeface="+mj-lt"/>
              </a:rPr>
              <a:t>Federal Guidelines on Produced Water</a:t>
            </a:r>
            <a:endParaRPr lang="en-US" sz="3600" b="1" dirty="0">
              <a:latin typeface="+mj-lt"/>
            </a:endParaRPr>
          </a:p>
        </p:txBody>
      </p:sp>
      <p:sp>
        <p:nvSpPr>
          <p:cNvPr id="8" name="Slide Number Placeholder 3">
            <a:extLst>
              <a:ext uri="{FF2B5EF4-FFF2-40B4-BE49-F238E27FC236}">
                <a16:creationId xmlns:a16="http://schemas.microsoft.com/office/drawing/2014/main" id="{BB9EF0D2-5D81-E845-AB6B-5E5AAB767C48}"/>
              </a:ext>
            </a:extLst>
          </p:cNvPr>
          <p:cNvSpPr txBox="1">
            <a:spLocks/>
          </p:cNvSpPr>
          <p:nvPr/>
        </p:nvSpPr>
        <p:spPr>
          <a:xfrm>
            <a:off x="11350843" y="6258770"/>
            <a:ext cx="548283" cy="3650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FAE6EC-EA12-374C-A84A-17A4DA827C49}" type="slidenum">
              <a:rPr lang="en-US" sz="1799">
                <a:solidFill>
                  <a:schemeClr val="bg1"/>
                </a:solidFill>
              </a:rPr>
              <a:pPr/>
              <a:t>9</a:t>
            </a:fld>
            <a:endParaRPr lang="en-US" sz="1799" dirty="0">
              <a:solidFill>
                <a:schemeClr val="bg1"/>
              </a:solidFill>
            </a:endParaRPr>
          </a:p>
        </p:txBody>
      </p:sp>
      <p:pic>
        <p:nvPicPr>
          <p:cNvPr id="10241" name="Picture 1" descr="page1image5032368">
            <a:extLst>
              <a:ext uri="{FF2B5EF4-FFF2-40B4-BE49-F238E27FC236}">
                <a16:creationId xmlns:a16="http://schemas.microsoft.com/office/drawing/2014/main" id="{C0D56C3D-0DE4-534C-A3A1-94715BF1CCE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82610" y="1060174"/>
            <a:ext cx="3543300" cy="4089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4FBD682-0E94-274D-A1A8-CD2EE6E889E5}"/>
              </a:ext>
            </a:extLst>
          </p:cNvPr>
          <p:cNvSpPr txBox="1"/>
          <p:nvPr/>
        </p:nvSpPr>
        <p:spPr>
          <a:xfrm>
            <a:off x="8070574" y="5203638"/>
            <a:ext cx="3828551" cy="830997"/>
          </a:xfrm>
          <a:prstGeom prst="rect">
            <a:avLst/>
          </a:prstGeom>
          <a:noFill/>
        </p:spPr>
        <p:txBody>
          <a:bodyPr wrap="square" rtlCol="0">
            <a:spAutoFit/>
          </a:bodyPr>
          <a:lstStyle/>
          <a:p>
            <a:pPr algn="ctr"/>
            <a:r>
              <a:rPr lang="en-US" dirty="0"/>
              <a:t>Schematic of a </a:t>
            </a:r>
          </a:p>
          <a:p>
            <a:pPr algn="ctr"/>
            <a:r>
              <a:rPr lang="en-US" dirty="0"/>
              <a:t>Pennsylvania CWT Plant </a:t>
            </a:r>
          </a:p>
        </p:txBody>
      </p:sp>
    </p:spTree>
    <p:extLst>
      <p:ext uri="{BB962C8B-B14F-4D97-AF65-F5344CB8AC3E}">
        <p14:creationId xmlns:p14="http://schemas.microsoft.com/office/powerpoint/2010/main" val="2259568971"/>
      </p:ext>
    </p:extLst>
  </p:cSld>
  <p:clrMapOvr>
    <a:masterClrMapping/>
  </p:clrMapOvr>
</p:sld>
</file>

<file path=ppt/theme/theme1.xml><?xml version="1.0" encoding="utf-8"?>
<a:theme xmlns:a="http://schemas.openxmlformats.org/drawingml/2006/main" name="Default Theme">
  <a:themeElements>
    <a:clrScheme name="2024 Symposium">
      <a:dk1>
        <a:srgbClr val="1C1148"/>
      </a:dk1>
      <a:lt1>
        <a:srgbClr val="FFFFFF"/>
      </a:lt1>
      <a:dk2>
        <a:srgbClr val="1F497D"/>
      </a:dk2>
      <a:lt2>
        <a:srgbClr val="FFFFFF"/>
      </a:lt2>
      <a:accent1>
        <a:srgbClr val="0093D2"/>
      </a:accent1>
      <a:accent2>
        <a:srgbClr val="004B87"/>
      </a:accent2>
      <a:accent3>
        <a:srgbClr val="1C1148"/>
      </a:accent3>
      <a:accent4>
        <a:srgbClr val="175967"/>
      </a:accent4>
      <a:accent5>
        <a:srgbClr val="4BACC6"/>
      </a:accent5>
      <a:accent6>
        <a:srgbClr val="00ACD8"/>
      </a:accent6>
      <a:hlink>
        <a:srgbClr val="00B6DB"/>
      </a:hlink>
      <a:folHlink>
        <a:srgbClr val="004B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posal 2484 - Hightower" id="{9D678684-F954-0948-ABEC-6052BDCD824A}" vid="{19A49D00-3D21-C548-867A-B02CD44D9C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7729171DE6B740AC3FF3EA1BE0D433" ma:contentTypeVersion="19" ma:contentTypeDescription="Create a new document." ma:contentTypeScope="" ma:versionID="96b8560fecf8b6fe662523a1294b41aa">
  <xsd:schema xmlns:xsd="http://www.w3.org/2001/XMLSchema" xmlns:xs="http://www.w3.org/2001/XMLSchema" xmlns:p="http://schemas.microsoft.com/office/2006/metadata/properties" xmlns:ns2="50f4e104-2196-47dd-b11e-1bc744a159fd" xmlns:ns3="6caae9b6-a408-45d8-ad11-58c78e548533" targetNamespace="http://schemas.microsoft.com/office/2006/metadata/properties" ma:root="true" ma:fieldsID="827362ff358382c36d65c01ad1ed6528" ns2:_="" ns3:_="">
    <xsd:import namespace="50f4e104-2196-47dd-b11e-1bc744a159fd"/>
    <xsd:import namespace="6caae9b6-a408-45d8-ad11-58c78e54853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f4e104-2196-47dd-b11e-1bc744a159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6f6d8d35-79d4-4c37-ae8b-c817a66f7029}" ma:internalName="TaxCatchAll" ma:showField="CatchAllData" ma:web="50f4e104-2196-47dd-b11e-1bc744a159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aae9b6-a408-45d8-ad11-58c78e54853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d13a359-8394-426c-97f7-fa19f783a8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4B5108-9069-473D-9C73-49E636835052}">
  <ds:schemaRefs>
    <ds:schemaRef ds:uri="http://schemas.microsoft.com/sharepoint/v3/contenttype/forms"/>
  </ds:schemaRefs>
</ds:datastoreItem>
</file>

<file path=customXml/itemProps2.xml><?xml version="1.0" encoding="utf-8"?>
<ds:datastoreItem xmlns:ds="http://schemas.openxmlformats.org/officeDocument/2006/customXml" ds:itemID="{36D30B17-6EFB-4E20-977C-BE21A7ACF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f4e104-2196-47dd-b11e-1bc744a159fd"/>
    <ds:schemaRef ds:uri="6caae9b6-a408-45d8-ad11-58c78e548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1071</TotalTime>
  <Words>1845</Words>
  <Application>Microsoft Macintosh PowerPoint</Application>
  <PresentationFormat>Custom</PresentationFormat>
  <Paragraphs>329</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Tahoma</vt:lpstr>
      <vt:lpstr>Times New Roman</vt:lpstr>
      <vt:lpstr>Default Theme</vt:lpstr>
      <vt:lpstr>Permitting Fit-for-Purpose Treatment and Reuse of Produced Water</vt:lpstr>
      <vt:lpstr>Presentation Overview</vt:lpstr>
      <vt:lpstr>2020 EPA National Water Reuse Action Plan</vt:lpstr>
      <vt:lpstr>Why Consider Treating and Reusing Produced Water</vt:lpstr>
      <vt:lpstr>Public Support for Fit-for-Purpose Treatment  and Reuse of Produced Water? </vt:lpstr>
      <vt:lpstr>Produced Water - a by-product of Oil and Gas Production </vt:lpstr>
      <vt:lpstr>Produced Water Quality – Treatment Often Needed for Reuse  </vt:lpstr>
      <vt:lpstr> Federal Guidelines for Produced Water Treatment and Reuse</vt:lpstr>
      <vt:lpstr>Federal Guidelines on Produced Water</vt:lpstr>
      <vt:lpstr>Produced Water Treatment and Reuse for Discharge </vt:lpstr>
      <vt:lpstr>Oily Waste Discharge Regulations Not Used for Produced Water</vt:lpstr>
      <vt:lpstr>Overview of Current Eastern and Western U.S. Produced Water Recycling and Reuse Regulations</vt:lpstr>
      <vt:lpstr>PowerPoint Presentation</vt:lpstr>
      <vt:lpstr>PowerPoint Presentation</vt:lpstr>
      <vt:lpstr>Federal Guidance on Produced Water Treatment  for Land and Ag Discharge</vt:lpstr>
      <vt:lpstr>Current Western States Treated Produced Water  Land and Agriculture Regulations for TX, CA, and WY</vt:lpstr>
      <vt:lpstr>Texas Treated Produced Water  Surface Water Discharge Guidelines</vt:lpstr>
      <vt:lpstr>Produced Water Recycling in Colorado </vt:lpstr>
      <vt:lpstr>Affect of Produced Water Recycling Regulations  on Fresh Water Use </vt:lpstr>
      <vt:lpstr>      Produced Water Treatment and Recycling in New Mexico</vt:lpstr>
      <vt:lpstr>Produced Water Treatment and Reuse in New Mexico </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Permitting Fit-for-Purpose Treatment and Reuse of Produced Water</dc:title>
  <dc:creator>Mike Hightower</dc:creator>
  <cp:lastModifiedBy>Mike Hightower</cp:lastModifiedBy>
  <cp:revision>56</cp:revision>
  <dcterms:created xsi:type="dcterms:W3CDTF">2024-02-13T20:51:08Z</dcterms:created>
  <dcterms:modified xsi:type="dcterms:W3CDTF">2024-02-18T19:14:45Z</dcterms:modified>
</cp:coreProperties>
</file>