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7"/>
  </p:notesMasterIdLst>
  <p:sldIdLst>
    <p:sldId id="262" r:id="rId2"/>
    <p:sldId id="268" r:id="rId3"/>
    <p:sldId id="278" r:id="rId4"/>
    <p:sldId id="470" r:id="rId5"/>
    <p:sldId id="275" r:id="rId6"/>
    <p:sldId id="472" r:id="rId7"/>
    <p:sldId id="259" r:id="rId8"/>
    <p:sldId id="2618" r:id="rId9"/>
    <p:sldId id="2599" r:id="rId10"/>
    <p:sldId id="480" r:id="rId11"/>
    <p:sldId id="626" r:id="rId12"/>
    <p:sldId id="508" r:id="rId13"/>
    <p:sldId id="2598" r:id="rId14"/>
    <p:sldId id="2587" r:id="rId15"/>
    <p:sldId id="261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0000"/>
    <a:srgbClr val="8C0B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6"/>
    <p:restoredTop sz="94533"/>
  </p:normalViewPr>
  <p:slideViewPr>
    <p:cSldViewPr snapToGrid="0" snapToObjects="1">
      <p:cViewPr varScale="1">
        <p:scale>
          <a:sx n="91" d="100"/>
          <a:sy n="91" d="100"/>
        </p:scale>
        <p:origin x="9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143600000000005E-2"/>
          <c:y val="4.5136799999999998E-2"/>
          <c:w val="0.88711600000000002"/>
          <c:h val="0.80390600000000001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ln w="12700" cap="flat">
              <a:solidFill>
                <a:srgbClr val="000080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Sheet1!$B$1:$AU$1</c:f>
              <c:strCache>
                <c:ptCount val="46"/>
                <c:pt idx="0">
                  <c:v>-150</c:v>
                </c:pt>
                <c:pt idx="1">
                  <c:v>-100</c:v>
                </c:pt>
                <c:pt idx="2">
                  <c:v>-50</c:v>
                </c:pt>
                <c:pt idx="3">
                  <c:v>0</c:v>
                </c:pt>
                <c:pt idx="4">
                  <c:v>50</c:v>
                </c:pt>
                <c:pt idx="5">
                  <c:v>100</c:v>
                </c:pt>
                <c:pt idx="6">
                  <c:v>150</c:v>
                </c:pt>
                <c:pt idx="7">
                  <c:v>200</c:v>
                </c:pt>
                <c:pt idx="8">
                  <c:v>250</c:v>
                </c:pt>
                <c:pt idx="9">
                  <c:v>300</c:v>
                </c:pt>
                <c:pt idx="10">
                  <c:v>350</c:v>
                </c:pt>
                <c:pt idx="11">
                  <c:v>400</c:v>
                </c:pt>
                <c:pt idx="12">
                  <c:v>450</c:v>
                </c:pt>
                <c:pt idx="13">
                  <c:v>500</c:v>
                </c:pt>
                <c:pt idx="14">
                  <c:v>550</c:v>
                </c:pt>
                <c:pt idx="15">
                  <c:v>600</c:v>
                </c:pt>
                <c:pt idx="16">
                  <c:v>650</c:v>
                </c:pt>
                <c:pt idx="17">
                  <c:v>700</c:v>
                </c:pt>
                <c:pt idx="18">
                  <c:v>750</c:v>
                </c:pt>
                <c:pt idx="19">
                  <c:v>800</c:v>
                </c:pt>
                <c:pt idx="20">
                  <c:v>850</c:v>
                </c:pt>
                <c:pt idx="21">
                  <c:v>900</c:v>
                </c:pt>
                <c:pt idx="22">
                  <c:v>950</c:v>
                </c:pt>
                <c:pt idx="23">
                  <c:v>1000</c:v>
                </c:pt>
                <c:pt idx="24">
                  <c:v>1050</c:v>
                </c:pt>
                <c:pt idx="25">
                  <c:v>1100</c:v>
                </c:pt>
                <c:pt idx="26">
                  <c:v>1150</c:v>
                </c:pt>
                <c:pt idx="27">
                  <c:v>1200</c:v>
                </c:pt>
                <c:pt idx="28">
                  <c:v>1250</c:v>
                </c:pt>
                <c:pt idx="29">
                  <c:v>1300</c:v>
                </c:pt>
                <c:pt idx="30">
                  <c:v>1350</c:v>
                </c:pt>
                <c:pt idx="31">
                  <c:v>1400</c:v>
                </c:pt>
                <c:pt idx="32">
                  <c:v>1450</c:v>
                </c:pt>
                <c:pt idx="33">
                  <c:v>1500</c:v>
                </c:pt>
                <c:pt idx="34">
                  <c:v>1550</c:v>
                </c:pt>
                <c:pt idx="35">
                  <c:v>1600</c:v>
                </c:pt>
                <c:pt idx="36">
                  <c:v>1650</c:v>
                </c:pt>
                <c:pt idx="37">
                  <c:v>1700</c:v>
                </c:pt>
                <c:pt idx="38">
                  <c:v>1750</c:v>
                </c:pt>
                <c:pt idx="39">
                  <c:v>1800</c:v>
                </c:pt>
                <c:pt idx="40">
                  <c:v>1850</c:v>
                </c:pt>
                <c:pt idx="41">
                  <c:v>1900</c:v>
                </c:pt>
                <c:pt idx="42">
                  <c:v>1950</c:v>
                </c:pt>
                <c:pt idx="43">
                  <c:v>2000</c:v>
                </c:pt>
                <c:pt idx="44">
                  <c:v>2050</c:v>
                </c:pt>
                <c:pt idx="45">
                  <c:v>2100</c:v>
                </c:pt>
              </c:strCache>
            </c:strRef>
          </c:cat>
          <c:val>
            <c:numRef>
              <c:f>Sheet1!$B$2:$AU$2</c:f>
              <c:numCache>
                <c:formatCode>General</c:formatCode>
                <c:ptCount val="44"/>
                <c:pt idx="0">
                  <c:v>17</c:v>
                </c:pt>
                <c:pt idx="1">
                  <c:v>16</c:v>
                </c:pt>
                <c:pt idx="2">
                  <c:v>14</c:v>
                </c:pt>
                <c:pt idx="3">
                  <c:v>15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15</c:v>
                </c:pt>
                <c:pt idx="8">
                  <c:v>17</c:v>
                </c:pt>
                <c:pt idx="9">
                  <c:v>15</c:v>
                </c:pt>
                <c:pt idx="10">
                  <c:v>12</c:v>
                </c:pt>
                <c:pt idx="11">
                  <c:v>12</c:v>
                </c:pt>
                <c:pt idx="12">
                  <c:v>13</c:v>
                </c:pt>
                <c:pt idx="13">
                  <c:v>12</c:v>
                </c:pt>
                <c:pt idx="14">
                  <c:v>14</c:v>
                </c:pt>
                <c:pt idx="15">
                  <c:v>19</c:v>
                </c:pt>
                <c:pt idx="16">
                  <c:v>19</c:v>
                </c:pt>
                <c:pt idx="17">
                  <c:v>14</c:v>
                </c:pt>
                <c:pt idx="18">
                  <c:v>13</c:v>
                </c:pt>
                <c:pt idx="19">
                  <c:v>14</c:v>
                </c:pt>
                <c:pt idx="20">
                  <c:v>15</c:v>
                </c:pt>
                <c:pt idx="21">
                  <c:v>14</c:v>
                </c:pt>
                <c:pt idx="22">
                  <c:v>13</c:v>
                </c:pt>
                <c:pt idx="23">
                  <c:v>13</c:v>
                </c:pt>
                <c:pt idx="24">
                  <c:v>15</c:v>
                </c:pt>
                <c:pt idx="25">
                  <c:v>17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15</c:v>
                </c:pt>
                <c:pt idx="30">
                  <c:v>14</c:v>
                </c:pt>
                <c:pt idx="31">
                  <c:v>14</c:v>
                </c:pt>
                <c:pt idx="32">
                  <c:v>13</c:v>
                </c:pt>
                <c:pt idx="33">
                  <c:v>12</c:v>
                </c:pt>
                <c:pt idx="34">
                  <c:v>14</c:v>
                </c:pt>
                <c:pt idx="35">
                  <c:v>11</c:v>
                </c:pt>
                <c:pt idx="36">
                  <c:v>14</c:v>
                </c:pt>
                <c:pt idx="37">
                  <c:v>15</c:v>
                </c:pt>
                <c:pt idx="38">
                  <c:v>13</c:v>
                </c:pt>
                <c:pt idx="39">
                  <c:v>13</c:v>
                </c:pt>
                <c:pt idx="40">
                  <c:v>16</c:v>
                </c:pt>
                <c:pt idx="41">
                  <c:v>19</c:v>
                </c:pt>
                <c:pt idx="42">
                  <c:v>10</c:v>
                </c:pt>
                <c:pt idx="43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F5-E448-A6EA-7570C72B79A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Line 2</c:v>
                </c:pt>
              </c:strCache>
            </c:strRef>
          </c:tx>
          <c:spPr>
            <a:ln w="12700" cap="flat">
              <a:solidFill>
                <a:srgbClr val="FF00FF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Sheet1!$B$1:$AU$1</c:f>
              <c:strCache>
                <c:ptCount val="46"/>
                <c:pt idx="0">
                  <c:v>-150</c:v>
                </c:pt>
                <c:pt idx="1">
                  <c:v>-100</c:v>
                </c:pt>
                <c:pt idx="2">
                  <c:v>-50</c:v>
                </c:pt>
                <c:pt idx="3">
                  <c:v>0</c:v>
                </c:pt>
                <c:pt idx="4">
                  <c:v>50</c:v>
                </c:pt>
                <c:pt idx="5">
                  <c:v>100</c:v>
                </c:pt>
                <c:pt idx="6">
                  <c:v>150</c:v>
                </c:pt>
                <c:pt idx="7">
                  <c:v>200</c:v>
                </c:pt>
                <c:pt idx="8">
                  <c:v>250</c:v>
                </c:pt>
                <c:pt idx="9">
                  <c:v>300</c:v>
                </c:pt>
                <c:pt idx="10">
                  <c:v>350</c:v>
                </c:pt>
                <c:pt idx="11">
                  <c:v>400</c:v>
                </c:pt>
                <c:pt idx="12">
                  <c:v>450</c:v>
                </c:pt>
                <c:pt idx="13">
                  <c:v>500</c:v>
                </c:pt>
                <c:pt idx="14">
                  <c:v>550</c:v>
                </c:pt>
                <c:pt idx="15">
                  <c:v>600</c:v>
                </c:pt>
                <c:pt idx="16">
                  <c:v>650</c:v>
                </c:pt>
                <c:pt idx="17">
                  <c:v>700</c:v>
                </c:pt>
                <c:pt idx="18">
                  <c:v>750</c:v>
                </c:pt>
                <c:pt idx="19">
                  <c:v>800</c:v>
                </c:pt>
                <c:pt idx="20">
                  <c:v>850</c:v>
                </c:pt>
                <c:pt idx="21">
                  <c:v>900</c:v>
                </c:pt>
                <c:pt idx="22">
                  <c:v>950</c:v>
                </c:pt>
                <c:pt idx="23">
                  <c:v>1000</c:v>
                </c:pt>
                <c:pt idx="24">
                  <c:v>1050</c:v>
                </c:pt>
                <c:pt idx="25">
                  <c:v>1100</c:v>
                </c:pt>
                <c:pt idx="26">
                  <c:v>1150</c:v>
                </c:pt>
                <c:pt idx="27">
                  <c:v>1200</c:v>
                </c:pt>
                <c:pt idx="28">
                  <c:v>1250</c:v>
                </c:pt>
                <c:pt idx="29">
                  <c:v>1300</c:v>
                </c:pt>
                <c:pt idx="30">
                  <c:v>1350</c:v>
                </c:pt>
                <c:pt idx="31">
                  <c:v>1400</c:v>
                </c:pt>
                <c:pt idx="32">
                  <c:v>1450</c:v>
                </c:pt>
                <c:pt idx="33">
                  <c:v>1500</c:v>
                </c:pt>
                <c:pt idx="34">
                  <c:v>1550</c:v>
                </c:pt>
                <c:pt idx="35">
                  <c:v>1600</c:v>
                </c:pt>
                <c:pt idx="36">
                  <c:v>1650</c:v>
                </c:pt>
                <c:pt idx="37">
                  <c:v>1700</c:v>
                </c:pt>
                <c:pt idx="38">
                  <c:v>1750</c:v>
                </c:pt>
                <c:pt idx="39">
                  <c:v>1800</c:v>
                </c:pt>
                <c:pt idx="40">
                  <c:v>1850</c:v>
                </c:pt>
                <c:pt idx="41">
                  <c:v>1900</c:v>
                </c:pt>
                <c:pt idx="42">
                  <c:v>1950</c:v>
                </c:pt>
                <c:pt idx="43">
                  <c:v>2000</c:v>
                </c:pt>
                <c:pt idx="44">
                  <c:v>2050</c:v>
                </c:pt>
                <c:pt idx="45">
                  <c:v>2100</c:v>
                </c:pt>
              </c:strCache>
            </c:strRef>
          </c:cat>
          <c:val>
            <c:numRef>
              <c:f>Sheet1!$B$3:$AU$3</c:f>
              <c:numCache>
                <c:formatCode>General</c:formatCode>
                <c:ptCount val="46"/>
                <c:pt idx="0">
                  <c:v>13.9</c:v>
                </c:pt>
                <c:pt idx="1">
                  <c:v>13.9</c:v>
                </c:pt>
                <c:pt idx="2">
                  <c:v>13.9</c:v>
                </c:pt>
                <c:pt idx="3">
                  <c:v>13.9</c:v>
                </c:pt>
                <c:pt idx="4">
                  <c:v>13.9</c:v>
                </c:pt>
                <c:pt idx="5">
                  <c:v>13.9</c:v>
                </c:pt>
                <c:pt idx="6">
                  <c:v>13.9</c:v>
                </c:pt>
                <c:pt idx="7">
                  <c:v>13.9</c:v>
                </c:pt>
                <c:pt idx="8">
                  <c:v>13.9</c:v>
                </c:pt>
                <c:pt idx="9">
                  <c:v>13.9</c:v>
                </c:pt>
                <c:pt idx="10">
                  <c:v>13.9</c:v>
                </c:pt>
                <c:pt idx="11">
                  <c:v>13.9</c:v>
                </c:pt>
                <c:pt idx="12">
                  <c:v>13.9</c:v>
                </c:pt>
                <c:pt idx="13">
                  <c:v>13.9</c:v>
                </c:pt>
                <c:pt idx="14">
                  <c:v>13.9</c:v>
                </c:pt>
                <c:pt idx="15">
                  <c:v>13.9</c:v>
                </c:pt>
                <c:pt idx="16">
                  <c:v>13.9</c:v>
                </c:pt>
                <c:pt idx="17">
                  <c:v>13.9</c:v>
                </c:pt>
                <c:pt idx="18">
                  <c:v>13.9</c:v>
                </c:pt>
                <c:pt idx="19">
                  <c:v>13.9</c:v>
                </c:pt>
                <c:pt idx="20">
                  <c:v>13.9</c:v>
                </c:pt>
                <c:pt idx="21">
                  <c:v>13.9</c:v>
                </c:pt>
                <c:pt idx="22">
                  <c:v>13.9</c:v>
                </c:pt>
                <c:pt idx="23">
                  <c:v>13.9</c:v>
                </c:pt>
                <c:pt idx="24">
                  <c:v>13.9</c:v>
                </c:pt>
                <c:pt idx="25">
                  <c:v>13.9</c:v>
                </c:pt>
                <c:pt idx="26">
                  <c:v>13.9</c:v>
                </c:pt>
                <c:pt idx="27">
                  <c:v>13.9</c:v>
                </c:pt>
                <c:pt idx="28">
                  <c:v>13.9</c:v>
                </c:pt>
                <c:pt idx="29">
                  <c:v>13.9</c:v>
                </c:pt>
                <c:pt idx="30">
                  <c:v>13.9</c:v>
                </c:pt>
                <c:pt idx="31">
                  <c:v>13.9</c:v>
                </c:pt>
                <c:pt idx="32">
                  <c:v>13.9</c:v>
                </c:pt>
                <c:pt idx="33">
                  <c:v>13.9</c:v>
                </c:pt>
                <c:pt idx="34">
                  <c:v>13.9</c:v>
                </c:pt>
                <c:pt idx="35">
                  <c:v>13.9</c:v>
                </c:pt>
                <c:pt idx="36">
                  <c:v>13.9</c:v>
                </c:pt>
                <c:pt idx="37">
                  <c:v>13.9</c:v>
                </c:pt>
                <c:pt idx="38">
                  <c:v>13.9</c:v>
                </c:pt>
                <c:pt idx="39">
                  <c:v>13.9</c:v>
                </c:pt>
                <c:pt idx="40">
                  <c:v>13.9</c:v>
                </c:pt>
                <c:pt idx="41">
                  <c:v>13.9</c:v>
                </c:pt>
                <c:pt idx="42">
                  <c:v>13.9</c:v>
                </c:pt>
                <c:pt idx="43">
                  <c:v>13.9</c:v>
                </c:pt>
                <c:pt idx="44">
                  <c:v>13.9</c:v>
                </c:pt>
                <c:pt idx="45">
                  <c:v>13.9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F5-E448-A6EA-7570C72B79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64557888"/>
        <c:axId val="-2064554912"/>
      </c:lineChart>
      <c:catAx>
        <c:axId val="-2064557888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sz="1400" b="1" i="0" u="none" strike="noStrike">
                    <a:solidFill>
                      <a:srgbClr val="000000"/>
                    </a:solidFill>
                    <a:latin typeface="Arial"/>
                  </a:defRPr>
                </a:pPr>
                <a:r>
                  <a:rPr lang="en-US" sz="1400" b="1" i="0" u="none" strike="noStrike">
                    <a:solidFill>
                      <a:srgbClr val="000000"/>
                    </a:solidFill>
                    <a:latin typeface="Arial"/>
                  </a:rPr>
                  <a:t>Year</a:t>
                </a:r>
              </a:p>
            </c:rich>
          </c:tx>
          <c:overlay val="1"/>
        </c:title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000000"/>
            </a:solidFill>
            <a:prstDash val="solid"/>
            <a:round/>
          </a:ln>
        </c:spPr>
        <c:txPr>
          <a:bodyPr rot="0"/>
          <a:lstStyle/>
          <a:p>
            <a:pPr>
              <a:defRPr sz="1400" b="1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-2064554912"/>
        <c:crosses val="autoZero"/>
        <c:auto val="1"/>
        <c:lblAlgn val="ctr"/>
        <c:lblOffset val="100"/>
        <c:noMultiLvlLbl val="1"/>
      </c:catAx>
      <c:valAx>
        <c:axId val="-2064554912"/>
        <c:scaling>
          <c:orientation val="minMax"/>
          <c:min val="10"/>
        </c:scaling>
        <c:delete val="0"/>
        <c:axPos val="l"/>
        <c:title>
          <c:tx>
            <c:rich>
              <a:bodyPr rot="-5400000"/>
              <a:lstStyle/>
              <a:p>
                <a:pPr>
                  <a:defRPr sz="1400" b="1" i="0" u="none" strike="noStrike">
                    <a:solidFill>
                      <a:srgbClr val="000000"/>
                    </a:solidFill>
                    <a:latin typeface="Arial"/>
                  </a:defRPr>
                </a:pPr>
                <a:r>
                  <a:rPr lang="en-US" sz="1400" b="1" i="0" u="none" strike="noStrike">
                    <a:solidFill>
                      <a:srgbClr val="000000"/>
                    </a:solidFill>
                    <a:latin typeface="Arial"/>
                  </a:rPr>
                  <a:t>Avg. Precipitation (inches)</a:t>
                </a:r>
              </a:p>
            </c:rich>
          </c:tx>
          <c:overlay val="1"/>
        </c:title>
        <c:numFmt formatCode="0.#" sourceLinked="0"/>
        <c:majorTickMark val="in"/>
        <c:minorTickMark val="in"/>
        <c:tickLblPos val="nextTo"/>
        <c:spPr>
          <a:ln w="12700" cap="flat">
            <a:solidFill>
              <a:srgbClr val="000000"/>
            </a:solidFill>
            <a:prstDash val="solid"/>
            <a:round/>
          </a:ln>
        </c:spPr>
        <c:txPr>
          <a:bodyPr rot="0"/>
          <a:lstStyle/>
          <a:p>
            <a:pPr>
              <a:defRPr sz="1400" b="1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-2064557888"/>
        <c:crosses val="autoZero"/>
        <c:crossBetween val="midCat"/>
        <c:majorUnit val="2.25"/>
        <c:minorUnit val="1.125"/>
      </c:valAx>
      <c:spPr>
        <a:noFill/>
        <a:ln w="12700" cap="flat">
          <a:solidFill>
            <a:srgbClr val="000000"/>
          </a:solidFill>
          <a:prstDash val="solid"/>
          <a:round/>
        </a:ln>
        <a:effectLst/>
      </c:spPr>
    </c:plotArea>
    <c:plotVisOnly val="0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EC8B3-D154-B244-BD94-3C315CA20BD6}" type="datetimeFigureOut">
              <a:rPr lang="en-US" smtClean="0"/>
              <a:t>4/3/24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50B08-6FEB-2741-A7D0-83FB49C8E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7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would like to see a graph that leaves out the 300,000 scenario. Its not relevant here and confuses the issue.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2BD0F-D79E-984E-B7A1-458F3268E72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096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2BD0F-D79E-984E-B7A1-458F3268E72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309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2BD0F-D79E-984E-B7A1-458F3268E72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069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CA5F5-A9B1-4D76-9D4A-3E24DBF81B8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21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50B08-6FEB-2741-A7D0-83FB49C8EC3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68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CA5F5-A9B1-4D76-9D4A-3E24DBF81B8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82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664970"/>
            <a:ext cx="10363200" cy="1466291"/>
          </a:xfrm>
        </p:spPr>
        <p:txBody>
          <a:bodyPr anchor="t" anchorCtr="0"/>
          <a:lstStyle>
            <a:lvl1pPr algn="ctr">
              <a:defRPr sz="6000" b="1" i="0" cap="none" baseline="0">
                <a:solidFill>
                  <a:schemeClr val="bg1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89CC3C-54AF-06FB-1E9E-9EC0C6D08B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0595" y="4468606"/>
            <a:ext cx="3310810" cy="162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047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5E47562-0B4E-E143-B002-83649551E0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8805" y="690563"/>
            <a:ext cx="4747684" cy="42672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307360FE-8B74-B742-AC27-153E1A1C9C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09794" y="690563"/>
            <a:ext cx="4747684" cy="42672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58810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5952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52525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3056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62731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55733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2609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BB596-5451-4E43-A774-80A751BE5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DB06050-AE7F-E242-97DC-DE3BC4D88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0333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2DA42E-E29E-8442-94C1-AC54D70DD5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0551" y="2107019"/>
            <a:ext cx="10516077" cy="480131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62B999D7-A76D-B741-B745-30280A6B16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551" y="2604238"/>
            <a:ext cx="10516077" cy="480131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College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5CA1FD1C-6FE7-DD48-9178-AFF6A8C555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0551" y="3101457"/>
            <a:ext cx="10516077" cy="480131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Department or Program Name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56EF9B5F-920F-8E4F-872D-C4D4C2C60F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0551" y="3598676"/>
            <a:ext cx="10516077" cy="480131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Website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B0EB2389-F780-2D4A-B2A3-2E10B3549B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0551" y="4095895"/>
            <a:ext cx="10516077" cy="480131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Phone Number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85444114-988B-6D44-B79C-537507DF2B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0551" y="4593116"/>
            <a:ext cx="10516077" cy="480131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ED535D-CF14-414F-994D-2D6881DC565E}"/>
              </a:ext>
            </a:extLst>
          </p:cNvPr>
          <p:cNvSpPr txBox="1"/>
          <p:nvPr/>
        </p:nvSpPr>
        <p:spPr>
          <a:xfrm>
            <a:off x="820552" y="978794"/>
            <a:ext cx="8108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1622798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AA0F0-EC42-4149-B664-0B3C060E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0B78A8-2FA7-264E-8F06-C838450A9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4A1848-9875-8243-A4EB-5C1AEC456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72DFC-88D9-6A40-97E9-E35D1127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EE1C1-2EAD-4B46-9513-80C2CCF42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01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0" name="Shape 120"/>
          <p:cNvSpPr>
            <a:spLocks noGrp="1"/>
          </p:cNvSpPr>
          <p:nvPr>
            <p:ph type="body" sz="half" idx="1"/>
          </p:nvPr>
        </p:nvSpPr>
        <p:spPr>
          <a:xfrm>
            <a:off x="914400" y="1447800"/>
            <a:ext cx="5080000" cy="46482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hape 1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751954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41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Presentation Titl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505483"/>
            <a:ext cx="10363200" cy="1001496"/>
          </a:xfrm>
        </p:spPr>
        <p:txBody>
          <a:bodyPr anchor="t" anchorCtr="0"/>
          <a:lstStyle>
            <a:lvl1pPr algn="ctr">
              <a:defRPr sz="6000" b="1" i="0" cap="none" baseline="0">
                <a:solidFill>
                  <a:schemeClr val="bg1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1530567"/>
            <a:ext cx="9144000" cy="828294"/>
          </a:xfrm>
        </p:spPr>
        <p:txBody>
          <a:bodyPr/>
          <a:lstStyle>
            <a:lvl1pPr marL="0" indent="0" algn="ctr">
              <a:buNone/>
              <a:defRPr sz="3200" cap="all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Sub-topic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B5B5FA-38C5-9149-9DA4-F4028C9667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69977" y="2387097"/>
            <a:ext cx="6233583" cy="334963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Name of Presenter and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32339FA-DA32-A74D-BF3D-0857B2EA02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1" y="2848098"/>
            <a:ext cx="4950937" cy="652749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College Name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C4E1DC7-B849-7A47-B34C-CA67D6F460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08194" y="2848098"/>
            <a:ext cx="4950937" cy="652749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Department or program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BEAB7B-3B32-AD77-0BF6-27E023DC61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0595" y="4613345"/>
            <a:ext cx="3310810" cy="162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65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661766"/>
            <a:ext cx="10363200" cy="1466291"/>
          </a:xfrm>
        </p:spPr>
        <p:txBody>
          <a:bodyPr anchor="t" anchorCtr="0"/>
          <a:lstStyle>
            <a:lvl1pPr algn="ctr">
              <a:defRPr sz="6000" b="1" i="0" cap="none" baseline="0">
                <a:solidFill>
                  <a:schemeClr val="bg1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149767"/>
            <a:ext cx="9144000" cy="828294"/>
          </a:xfrm>
        </p:spPr>
        <p:txBody>
          <a:bodyPr/>
          <a:lstStyle>
            <a:lvl1pPr marL="0" indent="0" algn="ctr">
              <a:buNone/>
              <a:defRPr sz="3200" cap="all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374343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ation 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BBC21DA-BB37-9447-AE99-A5671996BE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391187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CD90CA-AF2E-8449-8E84-D6C56326C15A}"/>
              </a:ext>
            </a:extLst>
          </p:cNvPr>
          <p:cNvSpPr/>
          <p:nvPr/>
        </p:nvSpPr>
        <p:spPr>
          <a:xfrm>
            <a:off x="4391187" y="0"/>
            <a:ext cx="780081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D5B3CF-5810-EF40-8451-52B286E53328}"/>
              </a:ext>
            </a:extLst>
          </p:cNvPr>
          <p:cNvSpPr/>
          <p:nvPr/>
        </p:nvSpPr>
        <p:spPr>
          <a:xfrm>
            <a:off x="4240260" y="0"/>
            <a:ext cx="4428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3EFAC79-FBE2-DF48-8813-6E47C2638C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12729" y="510442"/>
            <a:ext cx="6700299" cy="1080247"/>
          </a:xfrm>
        </p:spPr>
        <p:txBody>
          <a:bodyPr anchor="t" anchorCtr="0">
            <a:noAutofit/>
          </a:bodyPr>
          <a:lstStyle>
            <a:lvl1pPr algn="ctr">
              <a:defRPr sz="4000" b="1" i="0" cap="none" baseline="0">
                <a:solidFill>
                  <a:schemeClr val="bg1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183B407-5E80-E943-A014-BDCB3E4C4F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74115" y="1598800"/>
            <a:ext cx="5514661" cy="828294"/>
          </a:xfrm>
        </p:spPr>
        <p:txBody>
          <a:bodyPr/>
          <a:lstStyle>
            <a:lvl1pPr marL="0" indent="0" algn="ctr">
              <a:buNone/>
              <a:defRPr sz="3200" cap="all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Sub-topic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FF14268-F6DF-AE49-B746-8341CDE325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9509" y="2494696"/>
            <a:ext cx="5083876" cy="33496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Name of Presenter and Title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C5AD891-4FCC-0446-93A5-2DB1541B04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7409" y="2932977"/>
            <a:ext cx="4950937" cy="6527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College Name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9EBC9F5-88EB-8443-B256-F5EF5358D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7406" y="3865608"/>
            <a:ext cx="4950937" cy="6527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Department or program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474E4EE-A9AB-F74A-BA9F-547C75AA6EF1}"/>
              </a:ext>
            </a:extLst>
          </p:cNvPr>
          <p:cNvCxnSpPr>
            <a:cxnSpLocks/>
          </p:cNvCxnSpPr>
          <p:nvPr/>
        </p:nvCxnSpPr>
        <p:spPr>
          <a:xfrm flipH="1">
            <a:off x="6914890" y="3706773"/>
            <a:ext cx="3295972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6B24490F-ECAA-B24B-F0E8-403EC9330A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6040" y="4945129"/>
            <a:ext cx="3310810" cy="162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423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D5B3CF-5810-EF40-8451-52B286E53328}"/>
              </a:ext>
            </a:extLst>
          </p:cNvPr>
          <p:cNvSpPr/>
          <p:nvPr/>
        </p:nvSpPr>
        <p:spPr>
          <a:xfrm>
            <a:off x="0" y="5029201"/>
            <a:ext cx="12192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3EFAC79-FBE2-DF48-8813-6E47C2638C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476996"/>
            <a:ext cx="10363200" cy="1466291"/>
          </a:xfrm>
        </p:spPr>
        <p:txBody>
          <a:bodyPr anchor="t" anchorCtr="0"/>
          <a:lstStyle>
            <a:lvl1pPr algn="ctr">
              <a:defRPr sz="6000" b="1" i="0" cap="none" baseline="0">
                <a:solidFill>
                  <a:schemeClr val="bg1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183B407-5E80-E943-A014-BDCB3E4C4F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964997"/>
            <a:ext cx="9144000" cy="828294"/>
          </a:xfrm>
        </p:spPr>
        <p:txBody>
          <a:bodyPr/>
          <a:lstStyle>
            <a:lvl1pPr marL="0" indent="0" algn="ctr">
              <a:buNone/>
              <a:defRPr sz="3200" cap="all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Subtopic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FF14268-F6DF-AE49-B746-8341CDE325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69977" y="2816316"/>
            <a:ext cx="6233583" cy="33496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Name of Presenter and Title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C5AD891-4FCC-0446-93A5-2DB1541B04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1" y="3277317"/>
            <a:ext cx="4950937" cy="652749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College Name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9EBC9F5-88EB-8443-B256-F5EF5358D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08194" y="3277317"/>
            <a:ext cx="4950937" cy="652749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Department or program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147CA8-C260-2AF8-A822-DC1FBC9ECD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1555" y="4113790"/>
            <a:ext cx="3428889" cy="165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57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Divider Slide 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73651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Topic</a:t>
            </a:r>
          </a:p>
        </p:txBody>
      </p:sp>
    </p:spTree>
    <p:extLst>
      <p:ext uri="{BB962C8B-B14F-4D97-AF65-F5344CB8AC3E}">
        <p14:creationId xmlns:p14="http://schemas.microsoft.com/office/powerpoint/2010/main" val="13715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163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28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36928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36928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144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0936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0936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16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70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431B1E-8998-0146-AF70-B53ABD36F462}"/>
              </a:ext>
            </a:extLst>
          </p:cNvPr>
          <p:cNvSpPr/>
          <p:nvPr userDrawn="1"/>
        </p:nvSpPr>
        <p:spPr>
          <a:xfrm>
            <a:off x="0" y="5758249"/>
            <a:ext cx="12192000" cy="1099751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477AF4-6A59-3B97-CAE1-9D455D1F9C21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261" y="5758249"/>
            <a:ext cx="2243661" cy="109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46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5" r:id="rId15"/>
    <p:sldLayoutId id="2147483676" r:id="rId16"/>
    <p:sldLayoutId id="2147483677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tif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Relationship Id="rId9" Type="http://schemas.openxmlformats.org/officeDocument/2006/relationships/image" Target="../media/image3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A05FA8-7871-21E4-F9C1-E1DD83944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8608" y="593831"/>
            <a:ext cx="7493391" cy="1080247"/>
          </a:xfrm>
        </p:spPr>
        <p:txBody>
          <a:bodyPr/>
          <a:lstStyle/>
          <a:p>
            <a:r>
              <a:rPr lang="en-US" sz="3200" dirty="0"/>
              <a:t>One Water</a:t>
            </a:r>
            <a:br>
              <a:rPr lang="en-US" sz="3200" dirty="0"/>
            </a:br>
            <a:r>
              <a:rPr lang="en-US" sz="3200" dirty="0"/>
              <a:t> and Produced Water Reuse   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2516A74-A4F1-6B06-0A08-F2D87110D2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98608" y="2267909"/>
            <a:ext cx="7493392" cy="1073585"/>
          </a:xfrm>
        </p:spPr>
        <p:txBody>
          <a:bodyPr>
            <a:normAutofit/>
          </a:bodyPr>
          <a:lstStyle/>
          <a:p>
            <a:r>
              <a:rPr lang="en-US" sz="2400" dirty="0"/>
              <a:t>Rocky mountain  AWWA</a:t>
            </a:r>
          </a:p>
          <a:p>
            <a:r>
              <a:rPr lang="en-US" sz="2400" dirty="0"/>
              <a:t>Albuquerque – April 4-5, 2024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CCCE44-1035-8177-027C-9E8BB1A360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87408" y="3770143"/>
            <a:ext cx="5083876" cy="1491174"/>
          </a:xfrm>
        </p:spPr>
        <p:txBody>
          <a:bodyPr>
            <a:noAutofit/>
          </a:bodyPr>
          <a:lstStyle/>
          <a:p>
            <a:r>
              <a:rPr lang="en-US" b="1" dirty="0"/>
              <a:t>Mike Hightower, NMPWRC</a:t>
            </a:r>
          </a:p>
          <a:p>
            <a:r>
              <a:rPr lang="en-US" b="1" dirty="0"/>
              <a:t>Jerri Pohl, NM OSE</a:t>
            </a:r>
          </a:p>
        </p:txBody>
      </p:sp>
      <p:pic>
        <p:nvPicPr>
          <p:cNvPr id="10" name="Picture Placeholder 9" descr="A close up of a green field&#10;&#10;Description automatically generated">
            <a:extLst>
              <a:ext uri="{FF2B5EF4-FFF2-40B4-BE49-F238E27FC236}">
                <a16:creationId xmlns:a16="http://schemas.microsoft.com/office/drawing/2014/main" id="{7A5CBDAC-7C0D-1347-9C1F-5A0DC79EE35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41494"/>
            <a:ext cx="4698609" cy="35165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43269B-52C0-4A43-864A-851AF92CA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695455" cy="334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26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61F08-E97E-CC49-8B33-43475EBA9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592" y="-10579"/>
            <a:ext cx="11236244" cy="876884"/>
          </a:xfrm>
        </p:spPr>
        <p:txBody>
          <a:bodyPr>
            <a:normAutofit fontScale="90000"/>
          </a:bodyPr>
          <a:lstStyle/>
          <a:p>
            <a:r>
              <a:rPr lang="en-US" sz="3600" b="0" dirty="0">
                <a:latin typeface="+mn-lt"/>
              </a:rPr>
              <a:t>EPA Interest in Produced Water – Huge Opportunities Nationally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5E5F3D-B9B9-794B-A3B7-9F8C32D87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790" y="891141"/>
            <a:ext cx="5556059" cy="4720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shale gas basins of north america.">
            <a:extLst>
              <a:ext uri="{FF2B5EF4-FFF2-40B4-BE49-F238E27FC236}">
                <a16:creationId xmlns:a16="http://schemas.microsoft.com/office/drawing/2014/main" id="{9A7135E2-152B-B149-A847-9B60A238F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2187" y="891141"/>
            <a:ext cx="6084051" cy="4471780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900AF9-0A7A-3B44-B8FE-882058F27C91}"/>
              </a:ext>
            </a:extLst>
          </p:cNvPr>
          <p:cNvSpPr txBox="1"/>
          <p:nvPr/>
        </p:nvSpPr>
        <p:spPr>
          <a:xfrm>
            <a:off x="149947" y="62633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13B384-8F71-9041-8585-F9D26724F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7ADF9-80A0-E645-8563-CAC94D14A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CF3E1E-22DC-D44C-B290-EC276D6C3E59}"/>
              </a:ext>
            </a:extLst>
          </p:cNvPr>
          <p:cNvSpPr txBox="1">
            <a:spLocks/>
          </p:cNvSpPr>
          <p:nvPr/>
        </p:nvSpPr>
        <p:spPr>
          <a:xfrm>
            <a:off x="11364439" y="6307034"/>
            <a:ext cx="766794" cy="365125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13D302-2B32-40BE-AEE8-3F786C59B3B8}" type="slidenum">
              <a:rPr lang="en-US" sz="1600" b="1" smtClean="0">
                <a:solidFill>
                  <a:schemeClr val="bg1"/>
                </a:solidFill>
              </a:rPr>
              <a:pPr/>
              <a:t>10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137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D304A2-884A-BA46-A8F5-7871BDE9E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89" y="691007"/>
            <a:ext cx="11747863" cy="4698002"/>
          </a:xfrm>
        </p:spPr>
        <p:txBody>
          <a:bodyPr>
            <a:normAutofit/>
          </a:bodyPr>
          <a:lstStyle/>
          <a:p>
            <a:r>
              <a:rPr lang="en-US" sz="2400" dirty="0"/>
              <a:t>Protects 50% of NM state revenues </a:t>
            </a:r>
          </a:p>
          <a:p>
            <a:r>
              <a:rPr lang="en-US" sz="2400" dirty="0"/>
              <a:t>150,000 - 200,000 ac ft of ‘new’ water </a:t>
            </a:r>
          </a:p>
          <a:p>
            <a:r>
              <a:rPr lang="en-US" sz="2400" dirty="0"/>
              <a:t>O&amp;G is the only ‘water positive’ industry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958026-CA21-FC49-8CB3-B37389EC5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135" y="0"/>
            <a:ext cx="11862098" cy="596857"/>
          </a:xfrm>
        </p:spPr>
        <p:txBody>
          <a:bodyPr>
            <a:normAutofit/>
          </a:bodyPr>
          <a:lstStyle/>
          <a:p>
            <a:pPr algn="ctr"/>
            <a:r>
              <a:rPr lang="en-US" sz="3200" b="0" dirty="0">
                <a:solidFill>
                  <a:srgbClr val="8C0B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OSE Interest in Produced Water – Huge Opportunities in NM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6485EEF-13DA-7143-BFC0-628A066FD326}"/>
              </a:ext>
            </a:extLst>
          </p:cNvPr>
          <p:cNvSpPr/>
          <p:nvPr/>
        </p:nvSpPr>
        <p:spPr>
          <a:xfrm>
            <a:off x="5103177" y="3814299"/>
            <a:ext cx="88490" cy="106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F5D3B6C9-EA14-BC43-9C21-C5C3597F8EDB}"/>
              </a:ext>
            </a:extLst>
          </p:cNvPr>
          <p:cNvSpPr txBox="1">
            <a:spLocks/>
          </p:cNvSpPr>
          <p:nvPr/>
        </p:nvSpPr>
        <p:spPr>
          <a:xfrm>
            <a:off x="11364439" y="6307034"/>
            <a:ext cx="766794" cy="365125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755CAE-952F-9241-94F5-92502A9ACE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906" y="2082018"/>
            <a:ext cx="6473770" cy="34916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22D1D4-E9E3-1341-9C22-B7A14387C188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6934" y="1177498"/>
            <a:ext cx="3961126" cy="422815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8747A4B-9CD6-2045-9A79-2E9C2AC94928}"/>
              </a:ext>
            </a:extLst>
          </p:cNvPr>
          <p:cNvCxnSpPr>
            <a:cxnSpLocks/>
          </p:cNvCxnSpPr>
          <p:nvPr/>
        </p:nvCxnSpPr>
        <p:spPr>
          <a:xfrm flipH="1">
            <a:off x="5946588" y="3165231"/>
            <a:ext cx="1973523" cy="27721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C5E65BA-E302-F54B-AB37-C19695BE734F}"/>
              </a:ext>
            </a:extLst>
          </p:cNvPr>
          <p:cNvSpPr txBox="1"/>
          <p:nvPr/>
        </p:nvSpPr>
        <p:spPr>
          <a:xfrm>
            <a:off x="9151495" y="5389009"/>
            <a:ext cx="168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NMWRRI - 2020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77DA01-04E5-114F-9BA9-ACEF82E36600}"/>
              </a:ext>
            </a:extLst>
          </p:cNvPr>
          <p:cNvSpPr txBox="1"/>
          <p:nvPr/>
        </p:nvSpPr>
        <p:spPr>
          <a:xfrm>
            <a:off x="8109812" y="824805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~30K TDS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D7C358-C415-2049-89EA-C4187EF5DD5B}"/>
              </a:ext>
            </a:extLst>
          </p:cNvPr>
          <p:cNvSpPr txBox="1"/>
          <p:nvPr/>
        </p:nvSpPr>
        <p:spPr>
          <a:xfrm>
            <a:off x="9727497" y="862884"/>
            <a:ext cx="12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~1,500 TDS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C00706-F816-9841-B830-2292A6BDD50E}"/>
              </a:ext>
            </a:extLst>
          </p:cNvPr>
          <p:cNvSpPr txBox="1"/>
          <p:nvPr/>
        </p:nvSpPr>
        <p:spPr>
          <a:xfrm>
            <a:off x="10683998" y="2677109"/>
            <a:ext cx="1360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~100K TDS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0720C2A-B5B1-A546-B7DC-B25A3063C56D}"/>
              </a:ext>
            </a:extLst>
          </p:cNvPr>
          <p:cNvCxnSpPr>
            <a:cxnSpLocks/>
          </p:cNvCxnSpPr>
          <p:nvPr/>
        </p:nvCxnSpPr>
        <p:spPr>
          <a:xfrm flipH="1">
            <a:off x="6318068" y="1892607"/>
            <a:ext cx="584756" cy="56178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BA978F-5861-4047-8AD9-7B69AC209353}"/>
              </a:ext>
            </a:extLst>
          </p:cNvPr>
          <p:cNvSpPr txBox="1"/>
          <p:nvPr/>
        </p:nvSpPr>
        <p:spPr>
          <a:xfrm>
            <a:off x="6387846" y="1523275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250,000 AF</a:t>
            </a:r>
          </a:p>
        </p:txBody>
      </p:sp>
    </p:spTree>
    <p:extLst>
      <p:ext uri="{BB962C8B-B14F-4D97-AF65-F5344CB8AC3E}">
        <p14:creationId xmlns:p14="http://schemas.microsoft.com/office/powerpoint/2010/main" val="952351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0035D8-3319-3744-B8D1-5E6E3B167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5781"/>
            <a:ext cx="12192000" cy="692457"/>
          </a:xfrm>
        </p:spPr>
        <p:txBody>
          <a:bodyPr>
            <a:normAutofit/>
          </a:bodyPr>
          <a:lstStyle/>
          <a:p>
            <a:pPr algn="ctr"/>
            <a:r>
              <a:rPr lang="en-US" sz="3200" b="0" dirty="0">
                <a:solidFill>
                  <a:srgbClr val="8D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Regulations Allow Produced Water Use In the West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A72F6C-6941-EC45-BF01-DE79677AED51}"/>
              </a:ext>
            </a:extLst>
          </p:cNvPr>
          <p:cNvSpPr txBox="1"/>
          <p:nvPr/>
        </p:nvSpPr>
        <p:spPr>
          <a:xfrm>
            <a:off x="8127707" y="6242015"/>
            <a:ext cx="3360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all" dirty="0">
                <a:solidFill>
                  <a:srgbClr val="980000"/>
                </a:solidFill>
                <a:latin typeface="Calibri" panose="020F0502020204030204"/>
              </a:rPr>
              <a:t>“Seize the Opportunities”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B9EF0D2-5D81-E845-AB6B-5E5AAB767C48}"/>
              </a:ext>
            </a:extLst>
          </p:cNvPr>
          <p:cNvSpPr txBox="1">
            <a:spLocks/>
          </p:cNvSpPr>
          <p:nvPr/>
        </p:nvSpPr>
        <p:spPr>
          <a:xfrm>
            <a:off x="11353800" y="6259507"/>
            <a:ext cx="5484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FAE6EC-EA12-374C-A84A-17A4DA827C49}" type="slidenum">
              <a:rPr lang="en-US" smtClean="0">
                <a:solidFill>
                  <a:schemeClr val="bg1"/>
                </a:solidFill>
              </a:rPr>
              <a:pPr/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1" descr="page126image5997024">
            <a:extLst>
              <a:ext uri="{FF2B5EF4-FFF2-40B4-BE49-F238E27FC236}">
                <a16:creationId xmlns:a16="http://schemas.microsoft.com/office/drawing/2014/main" id="{245946B6-6DE3-9047-A618-2B893278C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600" y="656676"/>
            <a:ext cx="4770071" cy="369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DE7F210-5B1A-F849-B726-BB1A05B15611}"/>
              </a:ext>
            </a:extLst>
          </p:cNvPr>
          <p:cNvSpPr txBox="1"/>
          <p:nvPr/>
        </p:nvSpPr>
        <p:spPr>
          <a:xfrm>
            <a:off x="6107222" y="558202"/>
            <a:ext cx="5851276" cy="5279890"/>
          </a:xfrm>
          <a:prstGeom prst="rect">
            <a:avLst/>
          </a:prstGeom>
          <a:solidFill>
            <a:schemeClr val="accent4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Current Ag Discharge Criteria</a:t>
            </a:r>
          </a:p>
          <a:p>
            <a:pPr algn="ctr"/>
            <a:r>
              <a:rPr lang="en-US" sz="2400" dirty="0"/>
              <a:t>NM  -  20-25 Constituents</a:t>
            </a:r>
          </a:p>
          <a:p>
            <a:pPr algn="ctr"/>
            <a:r>
              <a:rPr lang="en-US" sz="2400" dirty="0"/>
              <a:t>CO, WY, OK, CA, </a:t>
            </a:r>
            <a:r>
              <a:rPr lang="en-US" sz="2400" dirty="0" err="1"/>
              <a:t>BoR</a:t>
            </a:r>
            <a:r>
              <a:rPr lang="en-US" sz="2400" dirty="0"/>
              <a:t>–  30-40 Constituents</a:t>
            </a:r>
          </a:p>
          <a:p>
            <a:pPr algn="ctr"/>
            <a:r>
              <a:rPr lang="en-US" sz="2400" dirty="0"/>
              <a:t>Generally 1000 ppm TDS</a:t>
            </a:r>
          </a:p>
          <a:p>
            <a:pPr algn="ctr"/>
            <a:endParaRPr lang="en-US" sz="1200" dirty="0"/>
          </a:p>
          <a:p>
            <a:pPr algn="ctr"/>
            <a:r>
              <a:rPr lang="en-US" sz="2800" b="1" u="sng" dirty="0"/>
              <a:t>Current Pecos River Discharge Criteria</a:t>
            </a:r>
          </a:p>
          <a:p>
            <a:pPr algn="ctr"/>
            <a:r>
              <a:rPr lang="en-US" sz="2400" dirty="0"/>
              <a:t>NM – 41 aquatic impact constituents</a:t>
            </a:r>
          </a:p>
          <a:p>
            <a:pPr algn="ctr"/>
            <a:r>
              <a:rPr lang="en-US" sz="2400" dirty="0"/>
              <a:t>110 - human impact constituents</a:t>
            </a:r>
          </a:p>
          <a:p>
            <a:pPr algn="ctr"/>
            <a:r>
              <a:rPr lang="en-US" sz="2400" dirty="0"/>
              <a:t>Artesia target quality – 2600 ppm TDS</a:t>
            </a:r>
          </a:p>
          <a:p>
            <a:pPr algn="ctr"/>
            <a:r>
              <a:rPr lang="en-US" sz="2400" dirty="0"/>
              <a:t>State line target quality – 3600 ppm TDS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TX – 45 aquatic impact constituents</a:t>
            </a:r>
          </a:p>
          <a:p>
            <a:pPr algn="ctr"/>
            <a:r>
              <a:rPr lang="en-US" sz="2400" dirty="0"/>
              <a:t>110 – human impact constituents</a:t>
            </a:r>
          </a:p>
          <a:p>
            <a:pPr algn="ctr"/>
            <a:r>
              <a:rPr lang="en-US" sz="2400" dirty="0"/>
              <a:t>Red Bluff target quality – 4000 ppm TDS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AF8D02-EC09-F544-8F70-3285D2E5DCF8}"/>
              </a:ext>
            </a:extLst>
          </p:cNvPr>
          <p:cNvSpPr txBox="1"/>
          <p:nvPr/>
        </p:nvSpPr>
        <p:spPr>
          <a:xfrm>
            <a:off x="682742" y="4513871"/>
            <a:ext cx="5190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Produced water reuse allowed if quality is such that it can be used via surface water discharge for irrigation  </a:t>
            </a:r>
          </a:p>
        </p:txBody>
      </p:sp>
    </p:spTree>
    <p:extLst>
      <p:ext uri="{BB962C8B-B14F-4D97-AF65-F5344CB8AC3E}">
        <p14:creationId xmlns:p14="http://schemas.microsoft.com/office/powerpoint/2010/main" val="2784702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00672B1-3A0D-9E4A-8D3D-7777D375D785}"/>
              </a:ext>
            </a:extLst>
          </p:cNvPr>
          <p:cNvSpPr txBox="1"/>
          <p:nvPr/>
        </p:nvSpPr>
        <p:spPr>
          <a:xfrm>
            <a:off x="388993" y="5150038"/>
            <a:ext cx="3460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Permian Basin -100,000 TDS  Raw PW (left) pre-treatment (right)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43FE1F-B5BA-034E-9C60-4F0C2375A649}"/>
              </a:ext>
            </a:extLst>
          </p:cNvPr>
          <p:cNvSpPr txBox="1"/>
          <p:nvPr/>
        </p:nvSpPr>
        <p:spPr>
          <a:xfrm>
            <a:off x="8357737" y="5107204"/>
            <a:ext cx="34424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San Juan Basin -10,000 TDS Raw PW (right) w/RO treatment (center)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728316-CED4-9647-8CE2-6EA603365B76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309" y="3446210"/>
            <a:ext cx="2629964" cy="17015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9E00FD-5EE4-8F4F-8BE2-CE6F971C8199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6794" y="3327854"/>
            <a:ext cx="2996175" cy="1779350"/>
          </a:xfrm>
          <a:prstGeom prst="rect">
            <a:avLst/>
          </a:prstGeom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DE3F6E4E-B5A5-BB4C-BBC7-BB59307E2479}"/>
              </a:ext>
            </a:extLst>
          </p:cNvPr>
          <p:cNvSpPr txBox="1">
            <a:spLocks/>
          </p:cNvSpPr>
          <p:nvPr/>
        </p:nvSpPr>
        <p:spPr>
          <a:xfrm>
            <a:off x="140677" y="6262400"/>
            <a:ext cx="496632" cy="4035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2234AD-3900-244E-98FF-7F3010523D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2971" y="3416670"/>
            <a:ext cx="2913122" cy="17606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DA2395E-DE9C-4A47-8DC6-A072B3E92A37}"/>
              </a:ext>
            </a:extLst>
          </p:cNvPr>
          <p:cNvSpPr txBox="1"/>
          <p:nvPr/>
        </p:nvSpPr>
        <p:spPr>
          <a:xfrm>
            <a:off x="4145297" y="5150039"/>
            <a:ext cx="3668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Permian Basin -100,000 TDS  Raw PW (left) pre-treatment  (center)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712BD4-5478-1E49-B641-9AD189C55549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200443" y="861201"/>
            <a:ext cx="10072467" cy="242715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63D99A6A-50D5-854D-9ECF-112926360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7" y="-9647"/>
            <a:ext cx="12192000" cy="822484"/>
          </a:xfrm>
        </p:spPr>
        <p:txBody>
          <a:bodyPr>
            <a:noAutofit/>
          </a:bodyPr>
          <a:lstStyle/>
          <a:p>
            <a:pPr algn="ctr"/>
            <a:r>
              <a:rPr lang="en-US" sz="3600" b="0" dirty="0">
                <a:latin typeface="+mn-lt"/>
                <a:cs typeface="Arial" panose="020B0604020202020204" pitchFamily="34" charset="0"/>
              </a:rPr>
              <a:t>Common Treatment Train Approach for Safe Water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A070D3-3D72-0A4C-9A5F-835B36F75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4AE393EC-9452-DA45-85E4-A804DA5AFF91}"/>
              </a:ext>
            </a:extLst>
          </p:cNvPr>
          <p:cNvSpPr txBox="1">
            <a:spLocks/>
          </p:cNvSpPr>
          <p:nvPr/>
        </p:nvSpPr>
        <p:spPr>
          <a:xfrm>
            <a:off x="11364439" y="6307034"/>
            <a:ext cx="766794" cy="365125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13D302-2B32-40BE-AEE8-3F786C59B3B8}" type="slidenum">
              <a:rPr lang="en-US" sz="1600" b="1" smtClean="0">
                <a:solidFill>
                  <a:schemeClr val="bg1"/>
                </a:solidFill>
              </a:rPr>
              <a:pPr/>
              <a:t>13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49D194C-9B8A-6448-BD2F-FCD616C66C9D}"/>
              </a:ext>
            </a:extLst>
          </p:cNvPr>
          <p:cNvSpPr/>
          <p:nvPr/>
        </p:nvSpPr>
        <p:spPr>
          <a:xfrm>
            <a:off x="3474720" y="1608190"/>
            <a:ext cx="1589649" cy="914400"/>
          </a:xfrm>
          <a:prstGeom prst="ellipse">
            <a:avLst/>
          </a:prstGeom>
          <a:noFill/>
          <a:ln w="28575">
            <a:solidFill>
              <a:srgbClr val="8C0B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5CE14D6-4E68-4E4E-85F2-83DCA45F00B9}"/>
              </a:ext>
            </a:extLst>
          </p:cNvPr>
          <p:cNvSpPr/>
          <p:nvPr/>
        </p:nvSpPr>
        <p:spPr>
          <a:xfrm>
            <a:off x="6295019" y="1641453"/>
            <a:ext cx="1723566" cy="914400"/>
          </a:xfrm>
          <a:prstGeom prst="ellipse">
            <a:avLst/>
          </a:prstGeom>
          <a:noFill/>
          <a:ln w="28575">
            <a:solidFill>
              <a:srgbClr val="8B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D6CB7E1-7A13-1845-B541-0D8570819E23}"/>
              </a:ext>
            </a:extLst>
          </p:cNvPr>
          <p:cNvSpPr/>
          <p:nvPr/>
        </p:nvSpPr>
        <p:spPr>
          <a:xfrm>
            <a:off x="7949591" y="2482919"/>
            <a:ext cx="1714913" cy="914400"/>
          </a:xfrm>
          <a:prstGeom prst="ellipse">
            <a:avLst/>
          </a:prstGeom>
          <a:noFill/>
          <a:ln w="28575">
            <a:solidFill>
              <a:srgbClr val="8B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98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205CA-5B15-6B43-81DF-E1109BEAE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7525"/>
            <a:ext cx="12192000" cy="731520"/>
          </a:xfrm>
        </p:spPr>
        <p:txBody>
          <a:bodyPr>
            <a:normAutofit/>
          </a:bodyPr>
          <a:lstStyle/>
          <a:p>
            <a:pPr algn="ctr"/>
            <a:r>
              <a:rPr lang="en-US" sz="3200" b="0" dirty="0"/>
              <a:t>Quality of Thermal Treatment of Permian Produced Water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EB04555-E8F5-B845-AD9F-6C909657B9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717856"/>
              </p:ext>
            </p:extLst>
          </p:nvPr>
        </p:nvGraphicFramePr>
        <p:xfrm>
          <a:off x="838200" y="760692"/>
          <a:ext cx="5210908" cy="4196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1105">
                  <a:extLst>
                    <a:ext uri="{9D8B030D-6E8A-4147-A177-3AD203B41FA5}">
                      <a16:colId xmlns:a16="http://schemas.microsoft.com/office/drawing/2014/main" val="4152687493"/>
                    </a:ext>
                  </a:extLst>
                </a:gridCol>
                <a:gridCol w="1799748">
                  <a:extLst>
                    <a:ext uri="{9D8B030D-6E8A-4147-A177-3AD203B41FA5}">
                      <a16:colId xmlns:a16="http://schemas.microsoft.com/office/drawing/2014/main" val="3253150786"/>
                    </a:ext>
                  </a:extLst>
                </a:gridCol>
                <a:gridCol w="1900055">
                  <a:extLst>
                    <a:ext uri="{9D8B030D-6E8A-4147-A177-3AD203B41FA5}">
                      <a16:colId xmlns:a16="http://schemas.microsoft.com/office/drawing/2014/main" val="2203520921"/>
                    </a:ext>
                  </a:extLst>
                </a:gridCol>
              </a:tblGrid>
              <a:tr h="30271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Constituent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Feed (ppm)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Distillate (ppm)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5176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126,000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350 +/-150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825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75 +/-70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 +/-3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02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Ammonia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~400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5412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049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0.004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1480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38162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37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4554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74620"/>
                  </a:ext>
                </a:extLst>
              </a:tr>
              <a:tr h="48390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264818"/>
                  </a:ext>
                </a:extLst>
              </a:tr>
              <a:tr h="3798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123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03520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2A3EDA6-A5F2-D545-B4F0-F36FA79DEE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381385"/>
              </p:ext>
            </p:extLst>
          </p:nvPr>
        </p:nvGraphicFramePr>
        <p:xfrm>
          <a:off x="6616505" y="802895"/>
          <a:ext cx="5130018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9027">
                  <a:extLst>
                    <a:ext uri="{9D8B030D-6E8A-4147-A177-3AD203B41FA5}">
                      <a16:colId xmlns:a16="http://schemas.microsoft.com/office/drawing/2014/main" val="2301961628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4152687493"/>
                    </a:ext>
                  </a:extLst>
                </a:gridCol>
                <a:gridCol w="1885071">
                  <a:extLst>
                    <a:ext uri="{9D8B030D-6E8A-4147-A177-3AD203B41FA5}">
                      <a16:colId xmlns:a16="http://schemas.microsoft.com/office/drawing/2014/main" val="32531507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Constituent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Feed (ppm)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Distillate (ppm)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5176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1348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827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0,14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0.006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825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0.005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02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Zn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5412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Pb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0.006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049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HCO3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1480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637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72300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74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500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PO4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2.90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45325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02BC55F-DA5A-DC46-A543-A1F6A55D20A8}"/>
              </a:ext>
            </a:extLst>
          </p:cNvPr>
          <p:cNvSpPr txBox="1"/>
          <p:nvPr/>
        </p:nvSpPr>
        <p:spPr>
          <a:xfrm>
            <a:off x="1817329" y="5045808"/>
            <a:ext cx="9464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Average of a example real-time hourly data during a one-month test series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F46D7-BB22-0348-9EA0-0AB93DD60321}"/>
              </a:ext>
            </a:extLst>
          </p:cNvPr>
          <p:cNvSpPr txBox="1">
            <a:spLocks/>
          </p:cNvSpPr>
          <p:nvPr/>
        </p:nvSpPr>
        <p:spPr>
          <a:xfrm>
            <a:off x="11125201" y="6356351"/>
            <a:ext cx="702732" cy="349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FAE6EC-EA12-374C-A84A-17A4DA827C49}" type="slidenum">
              <a:rPr lang="en-US" smtClean="0">
                <a:solidFill>
                  <a:schemeClr val="bg1"/>
                </a:solidFill>
              </a:rPr>
              <a:pPr/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17DD72D-8A1F-9740-B273-6266B7A729F7}"/>
              </a:ext>
            </a:extLst>
          </p:cNvPr>
          <p:cNvSpPr/>
          <p:nvPr/>
        </p:nvSpPr>
        <p:spPr>
          <a:xfrm>
            <a:off x="4642339" y="1350499"/>
            <a:ext cx="914400" cy="914400"/>
          </a:xfrm>
          <a:prstGeom prst="ellipse">
            <a:avLst/>
          </a:prstGeom>
          <a:noFill/>
          <a:ln>
            <a:solidFill>
              <a:srgbClr val="8C0B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94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481237" y="148668"/>
            <a:ext cx="11344055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600" dirty="0">
                <a:solidFill>
                  <a:srgbClr val="8C0B41"/>
                </a:solidFill>
              </a:rPr>
              <a:t>Public Acceptance of Produced Water Treatment and Reuse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2585A4-857E-DC47-A2FA-E2757BFAD9AE}"/>
              </a:ext>
            </a:extLst>
          </p:cNvPr>
          <p:cNvSpPr txBox="1"/>
          <p:nvPr/>
        </p:nvSpPr>
        <p:spPr>
          <a:xfrm>
            <a:off x="279086" y="739434"/>
            <a:ext cx="624169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2312F"/>
                </a:solidFill>
              </a:rPr>
              <a:t>Identify all potential reuse applications that you would support for the use of treated produced water </a:t>
            </a:r>
            <a:r>
              <a:rPr lang="en-US" b="1" u="sng" dirty="0">
                <a:solidFill>
                  <a:srgbClr val="32312F"/>
                </a:solidFill>
              </a:rPr>
              <a:t>to conserve the use of New Mexico’s freshwater supplies</a:t>
            </a:r>
            <a:r>
              <a:rPr lang="en-US" b="1" dirty="0">
                <a:solidFill>
                  <a:srgbClr val="32312F"/>
                </a:solidFill>
              </a:rPr>
              <a:t>, if the water is treated and regulated to standards that prove it to be safe to use and  protect human health and the environment?</a:t>
            </a:r>
            <a:endParaRPr lang="en-US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876A79-0C48-E04F-AF26-9F18A6B60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940" y="2253530"/>
            <a:ext cx="5312543" cy="34250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2AE0F7D-3913-4046-A650-FC804DCB77CD}"/>
              </a:ext>
            </a:extLst>
          </p:cNvPr>
          <p:cNvSpPr txBox="1"/>
          <p:nvPr/>
        </p:nvSpPr>
        <p:spPr>
          <a:xfrm>
            <a:off x="7349795" y="1238809"/>
            <a:ext cx="4397716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Uses inside the oil field - such as construction, drilling and fracking, concrete mixing, and dust suppression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(61%)</a:t>
            </a:r>
          </a:p>
          <a:p>
            <a:endParaRPr lang="en-US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Industrial uses outside the oil field - such as construction, power generation, manufacturing, etc.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(61%)</a:t>
            </a:r>
          </a:p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    </a:t>
            </a:r>
          </a:p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 Agricultural uses, such as irrigation for non-edible crops (e.g., cotton)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(65%)</a:t>
            </a:r>
          </a:p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Multiple agricultural uses, e.g., irrigation, rangeland restoration, livestock watering, etc.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(53%)</a:t>
            </a:r>
          </a:p>
          <a:p>
            <a:endParaRPr lang="en-US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 Supplemental drinking water supplies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(41%)</a:t>
            </a:r>
          </a:p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I need more information to support the reuse of treated produced water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(25%)</a:t>
            </a:r>
          </a:p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   </a:t>
            </a:r>
          </a:p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 No, I would not support the reuse of treated produced water for any use outside of the oil field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(5%)</a:t>
            </a:r>
          </a:p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E90F386-20C6-564D-8545-230EA80CC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9259" y="1665061"/>
            <a:ext cx="245934" cy="2297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E2B4B7C-4506-D049-8AAA-B355FD1118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2868" y="2287599"/>
            <a:ext cx="245935" cy="2297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E9114D0-CC01-0F40-9258-0D6F4C2020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2867" y="2954274"/>
            <a:ext cx="245935" cy="2297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39EE357-7629-0E46-A983-BF452B2DE5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9204" y="3543628"/>
            <a:ext cx="245935" cy="2424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92D424A-E554-3945-BC45-F8778F8FA7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9204" y="4183482"/>
            <a:ext cx="259583" cy="2101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369F517-B864-B74E-8439-01C660E060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9204" y="4675895"/>
            <a:ext cx="259583" cy="2424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7EAD567-7515-3449-82A9-6B6EDB9053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2693" y="5351615"/>
            <a:ext cx="252604" cy="235931"/>
          </a:xfrm>
          <a:prstGeom prst="rect">
            <a:avLst/>
          </a:prstGeom>
        </p:spPr>
      </p:pic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D9731FF2-48C3-7640-991D-740516635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B0FE47-353F-2A43-8405-95D0E656DBE5}"/>
              </a:ext>
            </a:extLst>
          </p:cNvPr>
          <p:cNvSpPr txBox="1"/>
          <p:nvPr/>
        </p:nvSpPr>
        <p:spPr>
          <a:xfrm>
            <a:off x="11747511" y="6373117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1945DC-BEBB-4F48-ADB6-2E63E4679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358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82AACC39-A836-374A-9740-733252194B34}"/>
              </a:ext>
            </a:extLst>
          </p:cNvPr>
          <p:cNvSpPr txBox="1">
            <a:spLocks/>
          </p:cNvSpPr>
          <p:nvPr/>
        </p:nvSpPr>
        <p:spPr>
          <a:xfrm>
            <a:off x="68798" y="-29458"/>
            <a:ext cx="12123202" cy="752227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en-US" sz="3600" b="0" dirty="0">
                <a:solidFill>
                  <a:srgbClr val="8C0B41"/>
                </a:solidFill>
                <a:latin typeface="+mn-lt"/>
              </a:rPr>
              <a:t>Treatment vs. Fresh Cost and Use Trends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4AF08F-205E-2143-9E6D-075830C821CB}"/>
              </a:ext>
            </a:extLst>
          </p:cNvPr>
          <p:cNvSpPr txBox="1"/>
          <p:nvPr/>
        </p:nvSpPr>
        <p:spPr>
          <a:xfrm>
            <a:off x="5855753" y="3285475"/>
            <a:ext cx="1242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3500 ppm TDS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F5F789-CDCC-5048-BFDD-D81B5361EC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22" y="777752"/>
            <a:ext cx="7468923" cy="43617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7AA77CF-7E9E-DC42-A5B3-B0C3BE707046}"/>
              </a:ext>
            </a:extLst>
          </p:cNvPr>
          <p:cNvSpPr/>
          <p:nvPr/>
        </p:nvSpPr>
        <p:spPr>
          <a:xfrm>
            <a:off x="4736690" y="1900999"/>
            <a:ext cx="24497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&gt;70,000 ppm TDS -Thermal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CD37D1E-8AA8-6A4A-BCF7-5C000966A46A}"/>
              </a:ext>
            </a:extLst>
          </p:cNvPr>
          <p:cNvSpPr/>
          <p:nvPr/>
        </p:nvSpPr>
        <p:spPr>
          <a:xfrm>
            <a:off x="4175450" y="3350958"/>
            <a:ext cx="21801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35,000 ppm TDS -SWRO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46C329B-ABAC-7C48-A4BA-1409620BAC9E}"/>
              </a:ext>
            </a:extLst>
          </p:cNvPr>
          <p:cNvSpPr/>
          <p:nvPr/>
        </p:nvSpPr>
        <p:spPr>
          <a:xfrm>
            <a:off x="1645262" y="3520235"/>
            <a:ext cx="14446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3,500 ppm TDS</a:t>
            </a:r>
          </a:p>
          <a:p>
            <a:r>
              <a:rPr lang="en-US" sz="1600" dirty="0"/>
              <a:t>BWRO</a:t>
            </a:r>
          </a:p>
        </p:txBody>
      </p:sp>
      <p:sp>
        <p:nvSpPr>
          <p:cNvPr id="14" name="Shape 245">
            <a:extLst>
              <a:ext uri="{FF2B5EF4-FFF2-40B4-BE49-F238E27FC236}">
                <a16:creationId xmlns:a16="http://schemas.microsoft.com/office/drawing/2014/main" id="{5145A01B-7222-4A42-95B9-4E0E9D126612}"/>
              </a:ext>
            </a:extLst>
          </p:cNvPr>
          <p:cNvSpPr/>
          <p:nvPr/>
        </p:nvSpPr>
        <p:spPr>
          <a:xfrm>
            <a:off x="3236773" y="5240238"/>
            <a:ext cx="1877354" cy="276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06" tIns="45706" rIns="45706" bIns="45706">
            <a:spAutoFit/>
          </a:bodyPr>
          <a:lstStyle/>
          <a:p>
            <a:pPr>
              <a:defRPr sz="1200">
                <a:latin typeface="Arial"/>
                <a:ea typeface="Arial"/>
                <a:cs typeface="Arial"/>
                <a:sym typeface="Arial"/>
              </a:defRPr>
            </a:pPr>
            <a:r>
              <a:rPr sz="1200" dirty="0"/>
              <a:t>(</a:t>
            </a:r>
            <a:r>
              <a:rPr lang="en-US" sz="1200" dirty="0"/>
              <a:t>EWRI Hightower </a:t>
            </a:r>
            <a:r>
              <a:rPr sz="1200" dirty="0"/>
              <a:t> 20</a:t>
            </a:r>
            <a:r>
              <a:rPr lang="en-US" sz="1200" dirty="0"/>
              <a:t>18</a:t>
            </a:r>
            <a:r>
              <a:rPr sz="1200" dirty="0"/>
              <a:t>)</a:t>
            </a:r>
          </a:p>
        </p:txBody>
      </p:sp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62267A2A-F8BE-1748-8C32-FE01553E161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30051" y="6350000"/>
            <a:ext cx="360362" cy="369888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1" name="proj-water.jpeg">
            <a:extLst>
              <a:ext uri="{FF2B5EF4-FFF2-40B4-BE49-F238E27FC236}">
                <a16:creationId xmlns:a16="http://schemas.microsoft.com/office/drawing/2014/main" id="{D2232A85-2F4C-6140-BAE6-B98213BA48E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902" y="915327"/>
            <a:ext cx="3947610" cy="4463372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D8D17C-34D4-5C4A-995F-3F692A2CF7CC}"/>
              </a:ext>
            </a:extLst>
          </p:cNvPr>
          <p:cNvSpPr txBox="1"/>
          <p:nvPr/>
        </p:nvSpPr>
        <p:spPr>
          <a:xfrm>
            <a:off x="9045526" y="2070276"/>
            <a:ext cx="2419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Reuse – 15%/yr growth</a:t>
            </a:r>
          </a:p>
          <a:p>
            <a:r>
              <a:rPr lang="en-US" dirty="0"/>
              <a:t>Desal – 10%/yr growth</a:t>
            </a:r>
          </a:p>
        </p:txBody>
      </p:sp>
    </p:spTree>
    <p:extLst>
      <p:ext uri="{BB962C8B-B14F-4D97-AF65-F5344CB8AC3E}">
        <p14:creationId xmlns:p14="http://schemas.microsoft.com/office/powerpoint/2010/main" val="3204294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/>
          </p:cNvSpPr>
          <p:nvPr>
            <p:ph type="title"/>
          </p:nvPr>
        </p:nvSpPr>
        <p:spPr>
          <a:xfrm>
            <a:off x="383170" y="0"/>
            <a:ext cx="11580925" cy="60098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>
              <a:defRPr>
                <a:solidFill>
                  <a:srgbClr val="002060"/>
                </a:solidFill>
              </a:defRPr>
            </a:pPr>
            <a:r>
              <a:rPr b="0" dirty="0">
                <a:solidFill>
                  <a:srgbClr val="8C0B41"/>
                </a:solidFill>
                <a:latin typeface="+mn-lt"/>
              </a:rPr>
              <a:t>Energy </a:t>
            </a:r>
            <a:r>
              <a:rPr lang="en-US" b="0" dirty="0">
                <a:solidFill>
                  <a:srgbClr val="8C0B41"/>
                </a:solidFill>
                <a:latin typeface="+mn-lt"/>
              </a:rPr>
              <a:t>and Technology</a:t>
            </a:r>
            <a:r>
              <a:rPr b="0" dirty="0">
                <a:solidFill>
                  <a:srgbClr val="8C0B41"/>
                </a:solidFill>
                <a:latin typeface="+mn-lt"/>
              </a:rPr>
              <a:t> </a:t>
            </a:r>
            <a:r>
              <a:rPr lang="en-US" b="0" dirty="0">
                <a:solidFill>
                  <a:srgbClr val="8C0B41"/>
                </a:solidFill>
                <a:latin typeface="+mn-lt"/>
              </a:rPr>
              <a:t>Drives</a:t>
            </a:r>
            <a:r>
              <a:rPr b="0" dirty="0">
                <a:solidFill>
                  <a:srgbClr val="8C0B41"/>
                </a:solidFill>
                <a:latin typeface="+mn-lt"/>
              </a:rPr>
              <a:t> </a:t>
            </a:r>
            <a:r>
              <a:rPr lang="en-US" b="0" dirty="0">
                <a:solidFill>
                  <a:srgbClr val="8C0B41"/>
                </a:solidFill>
                <a:latin typeface="+mn-lt"/>
              </a:rPr>
              <a:t>the 'One</a:t>
            </a:r>
            <a:r>
              <a:rPr b="0" dirty="0">
                <a:solidFill>
                  <a:srgbClr val="8C0B41"/>
                </a:solidFill>
                <a:latin typeface="+mn-lt"/>
              </a:rPr>
              <a:t> Water</a:t>
            </a:r>
            <a:r>
              <a:rPr lang="en-US" b="0" dirty="0">
                <a:solidFill>
                  <a:srgbClr val="8C0B41"/>
                </a:solidFill>
                <a:latin typeface="+mn-lt"/>
              </a:rPr>
              <a:t>’</a:t>
            </a:r>
            <a:r>
              <a:rPr b="0" dirty="0">
                <a:solidFill>
                  <a:srgbClr val="8C0B41"/>
                </a:solidFill>
                <a:latin typeface="+mn-lt"/>
              </a:rPr>
              <a:t> </a:t>
            </a:r>
            <a:r>
              <a:rPr lang="en-US" b="0" dirty="0">
                <a:solidFill>
                  <a:srgbClr val="8C0B41"/>
                </a:solidFill>
                <a:latin typeface="+mn-lt"/>
              </a:rPr>
              <a:t>Concept</a:t>
            </a:r>
            <a:endParaRPr b="0" dirty="0">
              <a:solidFill>
                <a:srgbClr val="8C0B41"/>
              </a:solidFill>
              <a:latin typeface="+mn-lt"/>
            </a:endParaRPr>
          </a:p>
        </p:txBody>
      </p:sp>
      <p:graphicFrame>
        <p:nvGraphicFramePr>
          <p:cNvPr id="327" name="Table 327"/>
          <p:cNvGraphicFramePr/>
          <p:nvPr>
            <p:extLst>
              <p:ext uri="{D42A27DB-BD31-4B8C-83A1-F6EECF244321}">
                <p14:modId xmlns:p14="http://schemas.microsoft.com/office/powerpoint/2010/main" val="2536035116"/>
              </p:ext>
            </p:extLst>
          </p:nvPr>
        </p:nvGraphicFramePr>
        <p:xfrm>
          <a:off x="2361483" y="708093"/>
          <a:ext cx="7342495" cy="5158854"/>
        </p:xfrm>
        <a:graphic>
          <a:graphicData uri="http://schemas.openxmlformats.org/drawingml/2006/table">
            <a:tbl>
              <a:tblPr/>
              <a:tblGrid>
                <a:gridCol w="4678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4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8967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  <a:defRPr sz="1800"/>
                      </a:pPr>
                      <a:r>
                        <a:rPr b="1" dirty="0">
                          <a:solidFill>
                            <a:srgbClr val="365F91"/>
                          </a:solidFill>
                        </a:rPr>
                        <a:t>Water Supply Options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  <a:defRPr sz="1800" b="1">
                          <a:solidFill>
                            <a:srgbClr val="365F91"/>
                          </a:solidFill>
                        </a:defRPr>
                      </a:pPr>
                      <a:r>
                        <a:t>Energy Demand</a:t>
                      </a:r>
                    </a:p>
                    <a:p>
                      <a:pPr algn="ctr" defTabSz="914400">
                        <a:lnSpc>
                          <a:spcPct val="115000"/>
                        </a:lnSpc>
                        <a:defRPr sz="1600" b="1">
                          <a:solidFill>
                            <a:srgbClr val="365F91"/>
                          </a:solidFill>
                        </a:defRPr>
                      </a:pPr>
                      <a:r>
                        <a:t>(kWhr/kgal)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6685">
                <a:tc>
                  <a:txBody>
                    <a:bodyPr/>
                    <a:lstStyle/>
                    <a:p>
                      <a:pPr algn="l" defTabSz="914400">
                        <a:lnSpc>
                          <a:spcPct val="115000"/>
                        </a:lnSpc>
                        <a:defRPr sz="1600" b="1">
                          <a:solidFill>
                            <a:srgbClr val="365F91"/>
                          </a:solidFill>
                        </a:defRPr>
                      </a:pPr>
                      <a:r>
                        <a:t>Fresh Water Importation</a:t>
                      </a:r>
                    </a:p>
                    <a:p>
                      <a:pPr algn="l" defTabSz="914400">
                        <a:lnSpc>
                          <a:spcPct val="115000"/>
                        </a:lnSpc>
                        <a:defRPr sz="1600" b="1">
                          <a:solidFill>
                            <a:srgbClr val="365F91"/>
                          </a:solidFill>
                        </a:defRPr>
                      </a:pPr>
                      <a:r>
                        <a:t>(100-300 miles)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miter lim="400000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  <a:defRPr sz="1800"/>
                      </a:pPr>
                      <a:r>
                        <a:rPr sz="1600">
                          <a:solidFill>
                            <a:srgbClr val="365F91"/>
                          </a:solidFill>
                        </a:rPr>
                        <a:t>10-18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miter lim="400000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6145">
                <a:tc>
                  <a:txBody>
                    <a:bodyPr/>
                    <a:lstStyle/>
                    <a:p>
                      <a:pPr algn="l" defTabSz="914400">
                        <a:lnSpc>
                          <a:spcPct val="115000"/>
                        </a:lnSpc>
                        <a:defRPr sz="1800"/>
                      </a:pPr>
                      <a:r>
                        <a:rPr sz="1600" b="1">
                          <a:solidFill>
                            <a:srgbClr val="365F91"/>
                          </a:solidFill>
                        </a:rPr>
                        <a:t>Seawater Desalination w/Reverse Osmosis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  <a:defRPr sz="1800"/>
                      </a:pPr>
                      <a:r>
                        <a:rPr sz="1600">
                          <a:solidFill>
                            <a:srgbClr val="365F91"/>
                          </a:solidFill>
                        </a:rPr>
                        <a:t>12-20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5587">
                <a:tc>
                  <a:txBody>
                    <a:bodyPr/>
                    <a:lstStyle/>
                    <a:p>
                      <a:pPr algn="l" defTabSz="914400">
                        <a:lnSpc>
                          <a:spcPct val="115000"/>
                        </a:lnSpc>
                        <a:defRPr sz="1600" b="1">
                          <a:solidFill>
                            <a:srgbClr val="365F91"/>
                          </a:solidFill>
                        </a:defRPr>
                      </a:pPr>
                      <a:r>
                        <a:rPr dirty="0"/>
                        <a:t>Brackish Groundwater Desalination</a:t>
                      </a:r>
                    </a:p>
                    <a:p>
                      <a:pPr algn="l" defTabSz="914400">
                        <a:lnSpc>
                          <a:spcPct val="115000"/>
                        </a:lnSpc>
                        <a:defRPr sz="1600" b="1">
                          <a:solidFill>
                            <a:srgbClr val="365F91"/>
                          </a:solidFill>
                        </a:defRPr>
                      </a:pPr>
                      <a:r>
                        <a:rPr dirty="0"/>
                        <a:t>    Reverse Osmosis Treatment</a:t>
                      </a:r>
                    </a:p>
                    <a:p>
                      <a:pPr marL="114300" indent="-114300" algn="l" defTabSz="914400">
                        <a:lnSpc>
                          <a:spcPct val="115000"/>
                        </a:lnSpc>
                        <a:defRPr sz="1600" b="1">
                          <a:solidFill>
                            <a:srgbClr val="365F91"/>
                          </a:solidFill>
                        </a:defRPr>
                      </a:pPr>
                      <a:r>
                        <a:rPr dirty="0"/>
                        <a:t>    Pumping and concentrate management</a:t>
                      </a:r>
                    </a:p>
                    <a:p>
                      <a:pPr marL="114300" indent="-114300" algn="l" defTabSz="914400">
                        <a:lnSpc>
                          <a:spcPct val="115000"/>
                        </a:lnSpc>
                        <a:defRPr sz="1600" b="1">
                          <a:solidFill>
                            <a:srgbClr val="365F91"/>
                          </a:solidFill>
                        </a:defRPr>
                      </a:pPr>
                      <a:r>
                        <a:rPr dirty="0"/>
                        <a:t>Total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  <a:defRPr sz="1600">
                          <a:solidFill>
                            <a:srgbClr val="365F91"/>
                          </a:solidFill>
                        </a:defRPr>
                      </a:pPr>
                      <a:endParaRPr/>
                    </a:p>
                    <a:p>
                      <a:pPr algn="ctr" defTabSz="914400">
                        <a:lnSpc>
                          <a:spcPct val="115000"/>
                        </a:lnSpc>
                        <a:defRPr sz="1600">
                          <a:solidFill>
                            <a:srgbClr val="365F91"/>
                          </a:solidFill>
                        </a:defRPr>
                      </a:pPr>
                      <a:r>
                        <a:t>7-9</a:t>
                      </a:r>
                    </a:p>
                    <a:p>
                      <a:pPr algn="ctr" defTabSz="914400">
                        <a:lnSpc>
                          <a:spcPct val="115000"/>
                        </a:lnSpc>
                        <a:defRPr sz="1600">
                          <a:solidFill>
                            <a:srgbClr val="365F91"/>
                          </a:solidFill>
                        </a:defRPr>
                      </a:pPr>
                      <a:r>
                        <a:t>1-3</a:t>
                      </a:r>
                    </a:p>
                    <a:p>
                      <a:pPr algn="ctr" defTabSz="914400">
                        <a:lnSpc>
                          <a:spcPct val="115000"/>
                        </a:lnSpc>
                        <a:defRPr sz="1600">
                          <a:solidFill>
                            <a:srgbClr val="365F91"/>
                          </a:solidFill>
                        </a:defRPr>
                      </a:pPr>
                      <a:r>
                        <a:t>8-12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1470">
                <a:tc>
                  <a:txBody>
                    <a:bodyPr/>
                    <a:lstStyle/>
                    <a:p>
                      <a:pPr algn="l" defTabSz="914400">
                        <a:lnSpc>
                          <a:spcPct val="115000"/>
                        </a:lnSpc>
                        <a:defRPr sz="1600" b="1">
                          <a:solidFill>
                            <a:srgbClr val="365F91"/>
                          </a:solidFill>
                        </a:defRPr>
                      </a:pPr>
                      <a:r>
                        <a:t>Aquifer Storage and Recovery</a:t>
                      </a:r>
                    </a:p>
                    <a:p>
                      <a:pPr algn="l" defTabSz="914400">
                        <a:lnSpc>
                          <a:spcPct val="115000"/>
                        </a:lnSpc>
                        <a:defRPr sz="1600" b="1">
                          <a:solidFill>
                            <a:srgbClr val="365F91"/>
                          </a:solidFill>
                        </a:defRPr>
                      </a:pPr>
                      <a:r>
                        <a:t>    Pre-treatment  (as needed)</a:t>
                      </a:r>
                    </a:p>
                    <a:p>
                      <a:pPr algn="l" defTabSz="914400">
                        <a:lnSpc>
                          <a:spcPct val="115000"/>
                        </a:lnSpc>
                        <a:defRPr sz="1600" b="1">
                          <a:solidFill>
                            <a:srgbClr val="365F91"/>
                          </a:solidFill>
                        </a:defRPr>
                      </a:pPr>
                      <a:r>
                        <a:t>    Post-treatment (as needed)</a:t>
                      </a:r>
                    </a:p>
                    <a:p>
                      <a:pPr algn="l" defTabSz="914400">
                        <a:lnSpc>
                          <a:spcPct val="115000"/>
                        </a:lnSpc>
                        <a:defRPr sz="1600" b="1">
                          <a:solidFill>
                            <a:srgbClr val="365F91"/>
                          </a:solidFill>
                        </a:defRPr>
                      </a:pPr>
                      <a:r>
                        <a:t>    Pumping</a:t>
                      </a:r>
                    </a:p>
                    <a:p>
                      <a:pPr algn="l" defTabSz="914400">
                        <a:lnSpc>
                          <a:spcPct val="115000"/>
                        </a:lnSpc>
                        <a:defRPr sz="1600" b="1">
                          <a:solidFill>
                            <a:srgbClr val="365F91"/>
                          </a:solidFill>
                        </a:defRPr>
                      </a:pPr>
                      <a:r>
                        <a:t>Total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  <a:defRPr sz="1600">
                          <a:solidFill>
                            <a:srgbClr val="365F91"/>
                          </a:solidFill>
                        </a:defRPr>
                      </a:pPr>
                      <a:endParaRPr dirty="0"/>
                    </a:p>
                    <a:p>
                      <a:pPr algn="ctr" defTabSz="914400">
                        <a:lnSpc>
                          <a:spcPct val="115000"/>
                        </a:lnSpc>
                        <a:defRPr sz="1600">
                          <a:solidFill>
                            <a:srgbClr val="365F91"/>
                          </a:solidFill>
                        </a:defRPr>
                      </a:pPr>
                      <a:r>
                        <a:rPr dirty="0"/>
                        <a:t>3-4</a:t>
                      </a:r>
                    </a:p>
                    <a:p>
                      <a:pPr algn="ctr" defTabSz="914400">
                        <a:lnSpc>
                          <a:spcPct val="115000"/>
                        </a:lnSpc>
                        <a:defRPr sz="1600">
                          <a:solidFill>
                            <a:srgbClr val="365F91"/>
                          </a:solidFill>
                        </a:defRPr>
                      </a:pPr>
                      <a:r>
                        <a:rPr dirty="0"/>
                        <a:t>3-4</a:t>
                      </a:r>
                    </a:p>
                    <a:p>
                      <a:pPr algn="ctr" defTabSz="914400">
                        <a:lnSpc>
                          <a:spcPct val="115000"/>
                        </a:lnSpc>
                        <a:defRPr sz="1600">
                          <a:solidFill>
                            <a:srgbClr val="365F91"/>
                          </a:solidFill>
                        </a:defRPr>
                      </a:pPr>
                      <a:r>
                        <a:rPr dirty="0"/>
                        <a:t>2-3</a:t>
                      </a:r>
                    </a:p>
                    <a:p>
                      <a:pPr algn="ctr" defTabSz="914400">
                        <a:lnSpc>
                          <a:spcPct val="115000"/>
                        </a:lnSpc>
                        <a:defRPr sz="1600">
                          <a:solidFill>
                            <a:srgbClr val="365F91"/>
                          </a:solidFill>
                        </a:defRPr>
                      </a:pPr>
                      <a:r>
                        <a:rPr dirty="0"/>
                        <a:t>5-11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DE59A23A-4EF5-AF43-B376-A916C0737A3E}"/>
              </a:ext>
            </a:extLst>
          </p:cNvPr>
          <p:cNvSpPr txBox="1">
            <a:spLocks/>
          </p:cNvSpPr>
          <p:nvPr/>
        </p:nvSpPr>
        <p:spPr>
          <a:xfrm>
            <a:off x="11364439" y="6307034"/>
            <a:ext cx="766794" cy="365125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13D302-2B32-40BE-AEE8-3F786C59B3B8}" type="slidenum">
              <a:rPr lang="en-US" sz="1600" b="1" smtClean="0">
                <a:solidFill>
                  <a:schemeClr val="bg1"/>
                </a:solidFill>
              </a:rPr>
              <a:pPr/>
              <a:t>3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4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D94E89D-5A7C-DA49-9C86-B46348EE8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030" y="54758"/>
            <a:ext cx="10969943" cy="620491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600" b="0" dirty="0">
                <a:solidFill>
                  <a:srgbClr val="8C0B41"/>
                </a:solidFill>
                <a:latin typeface="+mn-lt"/>
              </a:rPr>
              <a:t>Global “One Water” Concept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B1246A-84DF-FD40-8E04-990DA661C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603" y="803876"/>
            <a:ext cx="8196730" cy="3821176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“</a:t>
            </a:r>
            <a:r>
              <a:rPr lang="en-US" sz="2600" dirty="0">
                <a:latin typeface="Calibri" panose="020F0502020204030204" pitchFamily="34" charset="0"/>
                <a:ea typeface="Times New Roman" panose="02020603050405020304" pitchFamily="18" charset="0"/>
              </a:rPr>
              <a:t>One Water” is a concept that all water has “</a:t>
            </a:r>
            <a:r>
              <a:rPr lang="en-US" sz="2600" b="1" dirty="0">
                <a:latin typeface="Calibri" panose="020F0502020204030204" pitchFamily="34" charset="0"/>
                <a:ea typeface="Times New Roman" panose="02020603050405020304" pitchFamily="18" charset="0"/>
              </a:rPr>
              <a:t>Value</a:t>
            </a:r>
            <a:r>
              <a:rPr lang="en-US" sz="2600" dirty="0">
                <a:latin typeface="Calibri" panose="020F0502020204030204" pitchFamily="34" charset="0"/>
                <a:ea typeface="Times New Roman" panose="02020603050405020304" pitchFamily="18" charset="0"/>
              </a:rPr>
              <a:t>” including waste water if treated for appropriate use</a:t>
            </a:r>
          </a:p>
          <a:p>
            <a:r>
              <a:rPr lang="en-US" sz="2600" dirty="0">
                <a:latin typeface="Calibri" panose="020F0502020204030204" pitchFamily="34" charset="0"/>
                <a:ea typeface="Times New Roman" panose="02020603050405020304" pitchFamily="18" charset="0"/>
              </a:rPr>
              <a:t>Two of the United Nations’ </a:t>
            </a:r>
            <a:r>
              <a:rPr lang="en-US" sz="2600" dirty="0">
                <a:solidFill>
                  <a:srgbClr val="1E5B9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Sustainable Development Goals </a:t>
            </a:r>
            <a:r>
              <a:rPr lang="en-US" sz="2600" dirty="0">
                <a:latin typeface="Calibri" panose="020F0502020204030204" pitchFamily="34" charset="0"/>
                <a:ea typeface="Times New Roman" panose="02020603050405020304" pitchFamily="18" charset="0"/>
              </a:rPr>
              <a:t>identify </a:t>
            </a:r>
            <a:r>
              <a:rPr lang="en-US" sz="2600" b="1" u="sng" dirty="0">
                <a:latin typeface="Calibri" panose="020F0502020204030204" pitchFamily="34" charset="0"/>
                <a:ea typeface="Times New Roman" panose="02020603050405020304" pitchFamily="18" charset="0"/>
              </a:rPr>
              <a:t>water reuse as key to a more sustainable economic and ecological future.</a:t>
            </a:r>
            <a:endParaRPr lang="en-US" sz="2600" u="sng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2600" dirty="0">
                <a:latin typeface="Calibri" panose="020F0502020204030204" pitchFamily="34" charset="0"/>
                <a:ea typeface="Times New Roman" panose="02020603050405020304" pitchFamily="18" charset="0"/>
              </a:rPr>
              <a:t>EPA focus is on waste water treatment for fit-for-purpose reuse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B2A8E3-9FD5-CF4A-918E-81DEE525A2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861" y="3707196"/>
            <a:ext cx="1474890" cy="19660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30E78B5-1ABF-8D49-B273-E91967391DBB}"/>
              </a:ext>
            </a:extLst>
          </p:cNvPr>
          <p:cNvSpPr/>
          <p:nvPr/>
        </p:nvSpPr>
        <p:spPr>
          <a:xfrm>
            <a:off x="2493908" y="3840478"/>
            <a:ext cx="2461223" cy="1569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99" b="1" dirty="0"/>
              <a:t>2021 World Water Development Report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90F22C90-C3EA-6E43-BDB8-76D9AE2CDD10}"/>
              </a:ext>
            </a:extLst>
          </p:cNvPr>
          <p:cNvSpPr txBox="1">
            <a:spLocks/>
          </p:cNvSpPr>
          <p:nvPr/>
        </p:nvSpPr>
        <p:spPr>
          <a:xfrm>
            <a:off x="11155213" y="6400800"/>
            <a:ext cx="318828" cy="25940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2D1E5A1-4B92-0C43-99EB-7CD58CFD4D5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91333" y="900447"/>
            <a:ext cx="3356695" cy="43217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9E2DCBA-105D-0546-831B-65C4264A927F}"/>
              </a:ext>
            </a:extLst>
          </p:cNvPr>
          <p:cNvSpPr/>
          <p:nvPr/>
        </p:nvSpPr>
        <p:spPr>
          <a:xfrm>
            <a:off x="9121077" y="5211684"/>
            <a:ext cx="2286001" cy="461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99" b="1" dirty="0"/>
              <a:t>US EPA 2020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282463-4F1E-5F4B-A8DE-7AA18ABE36FF}"/>
              </a:ext>
            </a:extLst>
          </p:cNvPr>
          <p:cNvSpPr txBox="1"/>
          <p:nvPr/>
        </p:nvSpPr>
        <p:spPr>
          <a:xfrm>
            <a:off x="5048482" y="3386123"/>
            <a:ext cx="31699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EPA Focus includes industrial, municipal, agricultural, oil and gas and electric power, and storm water treatment and reuse </a:t>
            </a:r>
          </a:p>
        </p:txBody>
      </p:sp>
    </p:spTree>
    <p:extLst>
      <p:ext uri="{BB962C8B-B14F-4D97-AF65-F5344CB8AC3E}">
        <p14:creationId xmlns:p14="http://schemas.microsoft.com/office/powerpoint/2010/main" val="4183614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body" idx="1"/>
          </p:nvPr>
        </p:nvSpPr>
        <p:spPr>
          <a:xfrm>
            <a:off x="4965962" y="2603983"/>
            <a:ext cx="3195399" cy="2076994"/>
          </a:xfrm>
        </p:spPr>
        <p:txBody>
          <a:bodyPr>
            <a:normAutofit/>
          </a:bodyPr>
          <a:lstStyle/>
          <a:p>
            <a:r>
              <a:rPr lang="en-US" sz="1800" dirty="0"/>
              <a:t>Water for agriculture</a:t>
            </a:r>
          </a:p>
          <a:p>
            <a:r>
              <a:rPr lang="en-US" sz="1800" dirty="0"/>
              <a:t>Water for manufacturing</a:t>
            </a:r>
          </a:p>
          <a:p>
            <a:r>
              <a:rPr lang="en-US" sz="1800" dirty="0"/>
              <a:t>Water for energy </a:t>
            </a:r>
          </a:p>
          <a:p>
            <a:r>
              <a:rPr lang="en-US" sz="1800" dirty="0"/>
              <a:t>Water for domestic needs</a:t>
            </a:r>
          </a:p>
          <a:p>
            <a:r>
              <a:rPr lang="en-US" sz="1800" dirty="0"/>
              <a:t>Water for recreation </a:t>
            </a:r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55146" y="53417"/>
            <a:ext cx="11580925" cy="54082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en-US" sz="3600" b="0" dirty="0">
                <a:solidFill>
                  <a:srgbClr val="8C0B41"/>
                </a:solidFill>
                <a:latin typeface="+mn-lt"/>
              </a:rPr>
              <a:t>Water Availability is a </a:t>
            </a:r>
            <a:r>
              <a:rPr lang="en-US" altLang="en-US" sz="3600" b="0">
                <a:solidFill>
                  <a:srgbClr val="8C0B41"/>
                </a:solidFill>
                <a:latin typeface="+mn-lt"/>
              </a:rPr>
              <a:t>Key Global </a:t>
            </a:r>
            <a:r>
              <a:rPr lang="en-US" altLang="en-US" sz="3600" b="0" dirty="0">
                <a:solidFill>
                  <a:srgbClr val="8C0B41"/>
                </a:solidFill>
                <a:latin typeface="+mn-lt"/>
              </a:rPr>
              <a:t>Economic Driver </a:t>
            </a:r>
          </a:p>
        </p:txBody>
      </p:sp>
      <p:graphicFrame>
        <p:nvGraphicFramePr>
          <p:cNvPr id="113668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732752008"/>
              </p:ext>
            </p:extLst>
          </p:nvPr>
        </p:nvGraphicFramePr>
        <p:xfrm>
          <a:off x="116830" y="563599"/>
          <a:ext cx="7945829" cy="5473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Chart" r:id="rId3" imgW="4286199" imgH="3952943" progId="MSGraph.Chart.8">
                  <p:embed followColorScheme="full"/>
                </p:oleObj>
              </mc:Choice>
              <mc:Fallback>
                <p:oleObj name="Chart" r:id="rId3" imgW="4286199" imgH="3952943" progId="MSGraph.Chart.8">
                  <p:embed followColorScheme="full"/>
                  <p:pic>
                    <p:nvPicPr>
                      <p:cNvPr id="1136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30" y="563599"/>
                        <a:ext cx="7945829" cy="54733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71" name="Rectangle 7"/>
          <p:cNvSpPr>
            <a:spLocks noChangeArrowheads="1"/>
          </p:cNvSpPr>
          <p:nvPr/>
        </p:nvSpPr>
        <p:spPr bwMode="auto">
          <a:xfrm>
            <a:off x="7861133" y="4293527"/>
            <a:ext cx="4176464" cy="1323439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“Water promises to be to the 21st century what oil was to the 20th century:   the precious commodity that determines the wealth of nations.”</a:t>
            </a:r>
          </a:p>
          <a:p>
            <a:r>
              <a:rPr lang="en-US" altLang="en-US" sz="16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     Fortune Magazine, May 15, 2000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AD8DE1-7F68-8046-87DF-8BC5B0423009}"/>
              </a:ext>
            </a:extLst>
          </p:cNvPr>
          <p:cNvSpPr txBox="1"/>
          <p:nvPr/>
        </p:nvSpPr>
        <p:spPr>
          <a:xfrm>
            <a:off x="7894526" y="1932953"/>
            <a:ext cx="451859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</a:t>
            </a:r>
            <a:r>
              <a:rPr lang="en-US" sz="2000" dirty="0"/>
              <a:t>                             AZ                    NM</a:t>
            </a:r>
          </a:p>
          <a:p>
            <a:r>
              <a:rPr lang="en-US" sz="2000" dirty="0"/>
              <a:t>Water supply:  7 M </a:t>
            </a:r>
            <a:r>
              <a:rPr lang="en-US" sz="2000" dirty="0" err="1"/>
              <a:t>acft</a:t>
            </a:r>
            <a:r>
              <a:rPr lang="en-US" sz="2000" dirty="0"/>
              <a:t>/yr    2 M </a:t>
            </a:r>
            <a:r>
              <a:rPr lang="en-US" sz="2000" dirty="0" err="1"/>
              <a:t>acft</a:t>
            </a:r>
            <a:r>
              <a:rPr lang="en-US" sz="2000" dirty="0"/>
              <a:t>/yr</a:t>
            </a:r>
          </a:p>
          <a:p>
            <a:r>
              <a:rPr lang="en-US" sz="2000" dirty="0"/>
              <a:t>GDP:                  $300 B/yr       $100 B/yr</a:t>
            </a:r>
          </a:p>
          <a:p>
            <a:r>
              <a:rPr lang="en-US" sz="2000" dirty="0"/>
              <a:t>Ag use:               ~72%                ~78% </a:t>
            </a:r>
          </a:p>
          <a:p>
            <a:r>
              <a:rPr lang="en-US" sz="2000" dirty="0"/>
              <a:t>M&amp;I use:            ~28%                ~22%</a:t>
            </a:r>
          </a:p>
          <a:p>
            <a:r>
              <a:rPr lang="en-US" sz="2000" dirty="0"/>
              <a:t>Population:         7 M                    2 M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AF2143BD-8369-774B-B3AB-23C82E2AB9F2}"/>
              </a:ext>
            </a:extLst>
          </p:cNvPr>
          <p:cNvSpPr txBox="1">
            <a:spLocks/>
          </p:cNvSpPr>
          <p:nvPr/>
        </p:nvSpPr>
        <p:spPr>
          <a:xfrm>
            <a:off x="8062659" y="666968"/>
            <a:ext cx="4182326" cy="905959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000000">
                <a:alpha val="40000"/>
              </a:srgbClr>
            </a:outerShdw>
          </a:effectLst>
        </p:spPr>
        <p:txBody>
          <a:bodyPr wrap="none" lIns="45718" tIns="45718" rIns="45718" bIns="45718" anchor="t">
            <a:normAutofit lnSpcReduction="10000"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NM ranks 49</a:t>
            </a:r>
            <a:r>
              <a:rPr lang="en-US" sz="2800" baseline="30000" dirty="0">
                <a:solidFill>
                  <a:schemeClr val="tx1"/>
                </a:solidFill>
              </a:rPr>
              <a:t>th</a:t>
            </a:r>
            <a:r>
              <a:rPr lang="en-US" sz="2800" dirty="0">
                <a:solidFill>
                  <a:schemeClr val="tx1"/>
                </a:solidFill>
              </a:rPr>
              <a:t> in fresh </a:t>
            </a:r>
          </a:p>
          <a:p>
            <a:r>
              <a:rPr lang="en-US" sz="2800" dirty="0">
                <a:solidFill>
                  <a:schemeClr val="tx1"/>
                </a:solidFill>
              </a:rPr>
              <a:t>water availability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7A6E1D-9C5A-E64F-AE47-990E814C8075}"/>
              </a:ext>
            </a:extLst>
          </p:cNvPr>
          <p:cNvSpPr txBox="1">
            <a:spLocks/>
          </p:cNvSpPr>
          <p:nvPr/>
        </p:nvSpPr>
        <p:spPr>
          <a:xfrm>
            <a:off x="11364439" y="6307034"/>
            <a:ext cx="766794" cy="365125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13D302-2B32-40BE-AEE8-3F786C59B3B8}" type="slidenum">
              <a:rPr lang="en-US" sz="1600" b="1" smtClean="0">
                <a:solidFill>
                  <a:schemeClr val="bg1"/>
                </a:solidFill>
              </a:rPr>
              <a:pPr/>
              <a:t>5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27ED80-A0C5-6C45-8EDA-E1E283E09845}"/>
              </a:ext>
            </a:extLst>
          </p:cNvPr>
          <p:cNvSpPr txBox="1"/>
          <p:nvPr/>
        </p:nvSpPr>
        <p:spPr>
          <a:xfrm>
            <a:off x="1308362" y="1104421"/>
            <a:ext cx="2235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 economic, energy, and water growth</a:t>
            </a:r>
          </a:p>
        </p:txBody>
      </p:sp>
    </p:spTree>
    <p:extLst>
      <p:ext uri="{BB962C8B-B14F-4D97-AF65-F5344CB8AC3E}">
        <p14:creationId xmlns:p14="http://schemas.microsoft.com/office/powerpoint/2010/main" val="327454409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99349-779E-7C57-E6E0-3D48DC3EE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5508"/>
            <a:ext cx="12108407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dirty="0">
                <a:latin typeface="+mn-lt"/>
              </a:rPr>
              <a:t>Surface  Water Challenge – Mid-latitude Climate Cycle Impacts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C230F-4DC5-3FBC-93D9-2CD77F431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6092" y="4777343"/>
            <a:ext cx="9903656" cy="835666"/>
          </a:xfrm>
        </p:spPr>
        <p:txBody>
          <a:bodyPr>
            <a:normAutofit fontScale="92500"/>
          </a:bodyPr>
          <a:lstStyle/>
          <a:p>
            <a:pPr marL="146279" indent="0" algn="ctr">
              <a:buNone/>
            </a:pPr>
            <a:r>
              <a:rPr lang="en-US" dirty="0"/>
              <a:t>NM 50-year water plan - climate analysis shows NM cannot continue to operate under current water planning and stewardship approaches </a:t>
            </a:r>
          </a:p>
          <a:p>
            <a:pPr marL="146279" indent="0">
              <a:buNone/>
            </a:pPr>
            <a:endParaRPr lang="en-US" dirty="0"/>
          </a:p>
          <a:p>
            <a:pPr marL="146279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F0614B-E812-2A48-8F0A-F6F76E9BD428}"/>
              </a:ext>
            </a:extLst>
          </p:cNvPr>
          <p:cNvSpPr txBox="1"/>
          <p:nvPr/>
        </p:nvSpPr>
        <p:spPr>
          <a:xfrm rot="21438098">
            <a:off x="11656499" y="6406633"/>
            <a:ext cx="443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graphicFrame>
        <p:nvGraphicFramePr>
          <p:cNvPr id="5" name="Chart 255">
            <a:extLst>
              <a:ext uri="{FF2B5EF4-FFF2-40B4-BE49-F238E27FC236}">
                <a16:creationId xmlns:a16="http://schemas.microsoft.com/office/drawing/2014/main" id="{73E2C6BD-8608-EA4C-9146-848F2EA8E4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9282881"/>
              </p:ext>
            </p:extLst>
          </p:nvPr>
        </p:nvGraphicFramePr>
        <p:xfrm>
          <a:off x="1634197" y="715108"/>
          <a:ext cx="8610600" cy="4062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1325EF3-0A5E-214E-89B8-80861642752F}"/>
              </a:ext>
            </a:extLst>
          </p:cNvPr>
          <p:cNvSpPr txBox="1"/>
          <p:nvPr/>
        </p:nvSpPr>
        <p:spPr>
          <a:xfrm>
            <a:off x="10119624" y="739933"/>
            <a:ext cx="1179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U of A Tree Ring Data</a:t>
            </a:r>
          </a:p>
        </p:txBody>
      </p:sp>
    </p:spTree>
    <p:extLst>
      <p:ext uri="{BB962C8B-B14F-4D97-AF65-F5344CB8AC3E}">
        <p14:creationId xmlns:p14="http://schemas.microsoft.com/office/powerpoint/2010/main" val="3741159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title"/>
          </p:nvPr>
        </p:nvSpPr>
        <p:spPr>
          <a:xfrm>
            <a:off x="1378634" y="32543"/>
            <a:ext cx="9985805" cy="76285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 b="0" dirty="0">
                <a:latin typeface="+mn-lt"/>
                <a:cs typeface="Arial" panose="020B0604020202020204" pitchFamily="34" charset="0"/>
              </a:rPr>
              <a:t>U.S. Ground Water Stewardship – Towns are Dying</a:t>
            </a:r>
            <a:endParaRPr sz="3600" b="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90" name="image4.jpeg" descr="map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49" y="814282"/>
            <a:ext cx="7122356" cy="4851355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Shape 192"/>
          <p:cNvSpPr/>
          <p:nvPr/>
        </p:nvSpPr>
        <p:spPr>
          <a:xfrm>
            <a:off x="4282813" y="5240411"/>
            <a:ext cx="1281757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200" b="1">
                <a:latin typeface="Arial"/>
                <a:ea typeface="Arial"/>
                <a:cs typeface="Arial"/>
                <a:sym typeface="Arial"/>
              </a:defRPr>
            </a:pPr>
            <a:r>
              <a:rPr sz="1200" dirty="0"/>
              <a:t>(Shannon 2007) </a:t>
            </a: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EB5B8CB9-9A82-CE4F-893C-C27598AD8FAC}"/>
              </a:ext>
            </a:extLst>
          </p:cNvPr>
          <p:cNvSpPr txBox="1">
            <a:spLocks/>
          </p:cNvSpPr>
          <p:nvPr/>
        </p:nvSpPr>
        <p:spPr>
          <a:xfrm>
            <a:off x="11364439" y="6307034"/>
            <a:ext cx="766794" cy="365125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13D302-2B32-40BE-AEE8-3F786C59B3B8}" type="slidenum">
              <a:rPr lang="en-US" sz="1600" b="1" smtClean="0">
                <a:solidFill>
                  <a:schemeClr val="bg1"/>
                </a:solidFill>
              </a:rPr>
              <a:pPr/>
              <a:t>7</a:t>
            </a:fld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D44D98-3F0D-2C4E-9D67-179F7D5577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1488" y="1659027"/>
            <a:ext cx="3718240" cy="18921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D2654A-E213-7A40-8B1C-6F4DFA861C6A}"/>
              </a:ext>
            </a:extLst>
          </p:cNvPr>
          <p:cNvSpPr txBox="1"/>
          <p:nvPr/>
        </p:nvSpPr>
        <p:spPr>
          <a:xfrm>
            <a:off x="8454162" y="3750713"/>
            <a:ext cx="2452913" cy="14542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4289" tIns="34289" rIns="34289" bIns="34289" numCol="1" spcCol="38100" rtlCol="0" anchor="t">
            <a:spAutoFit/>
          </a:bodyPr>
          <a:lstStyle/>
          <a:p>
            <a:pPr algn="ctr" defTabSz="342900" hangingPunct="0"/>
            <a:r>
              <a:rPr lang="en-US" sz="1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Hope, New Mexico 88540, </a:t>
            </a:r>
          </a:p>
          <a:p>
            <a:pPr algn="ctr" defTabSz="342900" hangingPunct="0"/>
            <a:r>
              <a:rPr lang="en-US" sz="1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1920 population – 2100</a:t>
            </a:r>
          </a:p>
          <a:p>
            <a:pPr algn="ctr" defTabSz="342900" hangingPunct="0"/>
            <a:r>
              <a:rPr lang="en-US" sz="1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 sq. miles of orchards</a:t>
            </a:r>
          </a:p>
          <a:p>
            <a:pPr algn="ctr" defTabSz="342900" hangingPunct="0"/>
            <a:endParaRPr lang="en-US" sz="15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defTabSz="342900" hangingPunct="0"/>
            <a:r>
              <a:rPr lang="en-US" sz="1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2020 Population - 100</a:t>
            </a:r>
          </a:p>
          <a:p>
            <a:pPr algn="ctr" defTabSz="342900" hangingPunct="0"/>
            <a:r>
              <a:rPr lang="en-US" sz="15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0093964-D4F8-164D-A0BD-C2E02647D370}"/>
              </a:ext>
            </a:extLst>
          </p:cNvPr>
          <p:cNvSpPr/>
          <p:nvPr/>
        </p:nvSpPr>
        <p:spPr>
          <a:xfrm>
            <a:off x="2858946" y="4291287"/>
            <a:ext cx="115747" cy="8883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4413EFB-1F96-2440-B037-68E088AE8A01}"/>
              </a:ext>
            </a:extLst>
          </p:cNvPr>
          <p:cNvSpPr/>
          <p:nvPr/>
        </p:nvSpPr>
        <p:spPr>
          <a:xfrm>
            <a:off x="2858945" y="3858953"/>
            <a:ext cx="115747" cy="88834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7B80C10-D8BC-464E-A440-3CAB1976F5BF}"/>
              </a:ext>
            </a:extLst>
          </p:cNvPr>
          <p:cNvSpPr/>
          <p:nvPr/>
        </p:nvSpPr>
        <p:spPr>
          <a:xfrm>
            <a:off x="2974693" y="4096712"/>
            <a:ext cx="115747" cy="8883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D66554C-A36E-D94B-84D1-A8FB41B3018C}"/>
              </a:ext>
            </a:extLst>
          </p:cNvPr>
          <p:cNvSpPr/>
          <p:nvPr/>
        </p:nvSpPr>
        <p:spPr>
          <a:xfrm>
            <a:off x="3058310" y="3710028"/>
            <a:ext cx="115747" cy="8883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91BA63-CCE1-6C48-BC9A-800C9C789436}"/>
              </a:ext>
            </a:extLst>
          </p:cNvPr>
          <p:cNvSpPr/>
          <p:nvPr/>
        </p:nvSpPr>
        <p:spPr>
          <a:xfrm>
            <a:off x="2675678" y="4084683"/>
            <a:ext cx="115747" cy="88834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8DAE124-DFA8-1748-8D55-9A547203E276}"/>
              </a:ext>
            </a:extLst>
          </p:cNvPr>
          <p:cNvCxnSpPr>
            <a:cxnSpLocks/>
            <a:stCxn id="14" idx="1"/>
          </p:cNvCxnSpPr>
          <p:nvPr/>
        </p:nvCxnSpPr>
        <p:spPr>
          <a:xfrm flipV="1">
            <a:off x="2692629" y="1659027"/>
            <a:ext cx="5128859" cy="243866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9D8130F-09E2-E345-8494-DE7BC80699E5}"/>
              </a:ext>
            </a:extLst>
          </p:cNvPr>
          <p:cNvCxnSpPr>
            <a:stCxn id="14" idx="0"/>
          </p:cNvCxnSpPr>
          <p:nvPr/>
        </p:nvCxnSpPr>
        <p:spPr>
          <a:xfrm flipV="1">
            <a:off x="2733552" y="3551215"/>
            <a:ext cx="5087936" cy="533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A11075D-DC5D-6542-8153-AA3D373DF315}"/>
              </a:ext>
            </a:extLst>
          </p:cNvPr>
          <p:cNvSpPr txBox="1"/>
          <p:nvPr/>
        </p:nvSpPr>
        <p:spPr>
          <a:xfrm>
            <a:off x="8992438" y="1090197"/>
            <a:ext cx="1402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NM Example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07FB07C-DF51-E549-A4A4-13C38B74A8A8}"/>
              </a:ext>
            </a:extLst>
          </p:cNvPr>
          <p:cNvSpPr/>
          <p:nvPr/>
        </p:nvSpPr>
        <p:spPr>
          <a:xfrm>
            <a:off x="2998479" y="4257015"/>
            <a:ext cx="115747" cy="8883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4148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25503100-D88B-A24F-AEB8-99DE3F35A11D}"/>
              </a:ext>
            </a:extLst>
          </p:cNvPr>
          <p:cNvSpPr txBox="1">
            <a:spLocks/>
          </p:cNvSpPr>
          <p:nvPr/>
        </p:nvSpPr>
        <p:spPr>
          <a:xfrm>
            <a:off x="11268361" y="6253523"/>
            <a:ext cx="498765" cy="33855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88491F-CB44-CD47-824F-CDE6D31E9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1" y="131494"/>
            <a:ext cx="7937381" cy="5551854"/>
          </a:xfrm>
          <a:prstGeom prst="rect">
            <a:avLst/>
          </a:prstGeom>
        </p:spPr>
      </p:pic>
      <p:pic>
        <p:nvPicPr>
          <p:cNvPr id="13" name="Picture 1" descr="page1image5100576">
            <a:extLst>
              <a:ext uri="{FF2B5EF4-FFF2-40B4-BE49-F238E27FC236}">
                <a16:creationId xmlns:a16="http://schemas.microsoft.com/office/drawing/2014/main" id="{6E48E628-1148-FF4E-A7AA-0A9F4B34D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8455" y="131494"/>
            <a:ext cx="2929288" cy="393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7">
            <a:extLst>
              <a:ext uri="{FF2B5EF4-FFF2-40B4-BE49-F238E27FC236}">
                <a16:creationId xmlns:a16="http://schemas.microsoft.com/office/drawing/2014/main" id="{E19AA223-04CE-6342-B43C-1FC12780F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0111" y="45363"/>
            <a:ext cx="1963200" cy="718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defTabSz="609630" eaLnBrk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733" dirty="0">
                <a:solidFill>
                  <a:srgbClr val="F4C405"/>
                </a:solidFill>
                <a:latin typeface="Montserrat"/>
              </a:rPr>
              <a:t>50-YEAR </a:t>
            </a:r>
            <a:endParaRPr lang="en-US" altLang="en-US" sz="800" dirty="0">
              <a:solidFill>
                <a:schemeClr val="tx1"/>
              </a:solidFill>
            </a:endParaRPr>
          </a:p>
          <a:p>
            <a:pPr defTabSz="609630" eaLnBrk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33" dirty="0">
                <a:solidFill>
                  <a:srgbClr val="FFFFFF"/>
                </a:solidFill>
                <a:latin typeface="Montserrat"/>
              </a:rPr>
              <a:t>Office of the Governor </a:t>
            </a:r>
            <a:endParaRPr lang="en-US" altLang="en-US" sz="800" dirty="0">
              <a:solidFill>
                <a:schemeClr val="tx1"/>
              </a:solidFill>
            </a:endParaRPr>
          </a:p>
          <a:p>
            <a:pPr defTabSz="609630" eaLnBrk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600" b="1" dirty="0">
                <a:solidFill>
                  <a:srgbClr val="FFFFFF"/>
                </a:solidFill>
                <a:latin typeface="Montserrat"/>
              </a:rPr>
              <a:t>MICHELLE LUJAN GRISHAM </a:t>
            </a:r>
            <a:endParaRPr lang="en-US" altLang="en-US" sz="800" dirty="0">
              <a:solidFill>
                <a:schemeClr val="tx1"/>
              </a:solidFill>
            </a:endParaRPr>
          </a:p>
          <a:p>
            <a:pPr defTabSz="609630" eaLnBrk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FFFFFF"/>
                </a:solidFill>
                <a:latin typeface="Montserrat"/>
              </a:rPr>
              <a:t>WATER ACTION PLAN </a:t>
            </a:r>
            <a:endParaRPr lang="en-US" altLang="en-US" sz="1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54E6AB-4D08-1242-BA04-294589C7CF9C}"/>
              </a:ext>
            </a:extLst>
          </p:cNvPr>
          <p:cNvSpPr txBox="1"/>
          <p:nvPr/>
        </p:nvSpPr>
        <p:spPr>
          <a:xfrm>
            <a:off x="8008772" y="4129171"/>
            <a:ext cx="4368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OSE Water Policy and Infrastructure Task Force - December 2022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931AA45-4BFD-F245-9C2D-111391559066}"/>
              </a:ext>
            </a:extLst>
          </p:cNvPr>
          <p:cNvSpPr/>
          <p:nvPr/>
        </p:nvSpPr>
        <p:spPr>
          <a:xfrm>
            <a:off x="8123805" y="4732515"/>
            <a:ext cx="40681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anvaSans-Regular-Italic"/>
              </a:rPr>
              <a:t>“…need to augment supply regionally, through such tools as brackish groundwater desalination, wastewater reuse, and treated or recycled produced water. “</a:t>
            </a:r>
            <a:endParaRPr lang="en-US" sz="1600" dirty="0">
              <a:effectLst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03CD2BD-1961-1840-B51A-81F86635BA39}"/>
              </a:ext>
            </a:extLst>
          </p:cNvPr>
          <p:cNvSpPr/>
          <p:nvPr/>
        </p:nvSpPr>
        <p:spPr>
          <a:xfrm>
            <a:off x="2405575" y="3154258"/>
            <a:ext cx="2757268" cy="914400"/>
          </a:xfrm>
          <a:prstGeom prst="ellipse">
            <a:avLst/>
          </a:prstGeom>
          <a:noFill/>
          <a:ln w="28575">
            <a:solidFill>
              <a:srgbClr val="8C0B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93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02E4E71-832E-EC90-7F1D-8857D0BCA55B}"/>
              </a:ext>
            </a:extLst>
          </p:cNvPr>
          <p:cNvSpPr txBox="1">
            <a:spLocks/>
          </p:cNvSpPr>
          <p:nvPr/>
        </p:nvSpPr>
        <p:spPr>
          <a:xfrm>
            <a:off x="502920" y="41197"/>
            <a:ext cx="11257671" cy="831001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300" kern="1200">
                <a:solidFill>
                  <a:schemeClr val="tx2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altLang="en-US" sz="3600" dirty="0">
                <a:latin typeface="+mn-lt"/>
              </a:rPr>
              <a:t>Why Use Brackish Ground Water  – &gt;2 billion ac ft in NM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F6ABC7C-3A89-EDC7-5C57-521CB2CF0B30}"/>
              </a:ext>
            </a:extLst>
          </p:cNvPr>
          <p:cNvSpPr txBox="1">
            <a:spLocks/>
          </p:cNvSpPr>
          <p:nvPr/>
        </p:nvSpPr>
        <p:spPr>
          <a:xfrm>
            <a:off x="685800" y="1219201"/>
            <a:ext cx="4040188" cy="639763"/>
          </a:xfrm>
          <a:prstGeom prst="rect">
            <a:avLst/>
          </a:prstGeom>
        </p:spPr>
        <p:txBody>
          <a:bodyPr/>
          <a:lstStyle>
            <a:lvl1pPr marL="487595" indent="-341316" algn="l" rtl="0" eaLnBrk="1" latinLnBrk="0" hangingPunct="1">
              <a:spcBef>
                <a:spcPts val="400"/>
              </a:spcBef>
              <a:buClr>
                <a:schemeClr val="accent3"/>
              </a:buClr>
              <a:buFont typeface="Georgia"/>
              <a:buChar char="•"/>
              <a:defRPr kumimoji="0" sz="3700" kern="1200">
                <a:solidFill>
                  <a:srgbClr val="373737"/>
                </a:solidFill>
                <a:latin typeface="Arial"/>
                <a:ea typeface="+mn-ea"/>
                <a:cs typeface="+mn-cs"/>
              </a:defRPr>
            </a:lvl1pPr>
            <a:lvl2pPr marL="877670" indent="-329126" algn="l" rtl="0" eaLnBrk="1" latinLnBrk="0" hangingPunct="1">
              <a:spcBef>
                <a:spcPts val="400"/>
              </a:spcBef>
              <a:buClr>
                <a:schemeClr val="accent3">
                  <a:lumMod val="60000"/>
                  <a:lumOff val="40000"/>
                </a:schemeClr>
              </a:buClr>
              <a:buFont typeface="Wingdings" charset="2"/>
              <a:buChar char="§"/>
              <a:defRPr kumimoji="0" sz="3500" kern="1200">
                <a:solidFill>
                  <a:srgbClr val="373737"/>
                </a:solidFill>
                <a:latin typeface="Arial"/>
                <a:ea typeface="+mn-ea"/>
                <a:cs typeface="+mn-cs"/>
              </a:defRPr>
            </a:lvl2pPr>
            <a:lvl3pPr marL="1231177" indent="-292557" algn="l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 2"/>
              <a:buChar char=""/>
              <a:defRPr kumimoji="0" sz="3200" kern="1200">
                <a:solidFill>
                  <a:srgbClr val="373737"/>
                </a:solidFill>
                <a:latin typeface="Arial"/>
                <a:ea typeface="+mn-ea"/>
                <a:cs typeface="+mn-cs"/>
              </a:defRPr>
            </a:lvl3pPr>
            <a:lvl4pPr marL="1572493" indent="-268177" algn="l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 2"/>
              <a:buChar char=""/>
              <a:defRPr kumimoji="0" sz="2900" kern="1200">
                <a:solidFill>
                  <a:srgbClr val="373737"/>
                </a:solidFill>
                <a:latin typeface="Arial"/>
                <a:ea typeface="+mn-ea"/>
                <a:cs typeface="+mn-cs"/>
              </a:defRPr>
            </a:lvl4pPr>
            <a:lvl5pPr marL="1852860" indent="-243797" algn="l" rtl="0" eaLnBrk="1" latinLnBrk="0" hangingPunct="1">
              <a:spcBef>
                <a:spcPts val="400"/>
              </a:spcBef>
              <a:buClr>
                <a:schemeClr val="accent3"/>
              </a:buClr>
              <a:buFont typeface="Georgia"/>
              <a:buChar char="▫"/>
              <a:defRPr kumimoji="0" sz="2700" kern="1200">
                <a:solidFill>
                  <a:srgbClr val="373737"/>
                </a:solidFill>
                <a:latin typeface="Arial"/>
                <a:ea typeface="+mn-ea"/>
                <a:cs typeface="+mn-cs"/>
              </a:defRPr>
            </a:lvl5pPr>
            <a:lvl6pPr marL="2145416" indent="-243797" algn="l" rtl="0" eaLnBrk="1" latinLnBrk="0" hangingPunct="1">
              <a:spcBef>
                <a:spcPts val="400"/>
              </a:spcBef>
              <a:buClr>
                <a:schemeClr val="accent3"/>
              </a:buClr>
              <a:buFont typeface="Georgia"/>
              <a:buChar char="▫"/>
              <a:defRPr kumimoji="0"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437973" indent="-243797" algn="l" rtl="0" eaLnBrk="1" latinLnBrk="0" hangingPunct="1">
              <a:spcBef>
                <a:spcPts val="400"/>
              </a:spcBef>
              <a:buClr>
                <a:schemeClr val="accent3"/>
              </a:buClr>
              <a:buFont typeface="Georgia"/>
              <a:buChar char="▫"/>
              <a:defRPr kumimoji="0" sz="21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706150" indent="-243797" algn="l" rtl="0" eaLnBrk="1" latinLnBrk="0" hangingPunct="1">
              <a:spcBef>
                <a:spcPts val="400"/>
              </a:spcBef>
              <a:buClr>
                <a:schemeClr val="accent3"/>
              </a:buClr>
              <a:buFont typeface="Georgia"/>
              <a:buChar char="◦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986517" indent="-243797" algn="l" rtl="0" eaLnBrk="1" latinLnBrk="0" hangingPunct="1">
              <a:spcBef>
                <a:spcPts val="400"/>
              </a:spcBef>
              <a:buClr>
                <a:schemeClr val="accent3"/>
              </a:buClr>
              <a:buFont typeface="Georgia"/>
              <a:buChar char="◦"/>
              <a:defRPr kumimoji="0" sz="19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6279" indent="0">
              <a:buNone/>
            </a:pPr>
            <a:endParaRPr lang="en-US" altLang="en-US" dirty="0"/>
          </a:p>
        </p:txBody>
      </p:sp>
      <p:pic>
        <p:nvPicPr>
          <p:cNvPr id="6" name="Picture 5" descr="figure">
            <a:extLst>
              <a:ext uri="{FF2B5EF4-FFF2-40B4-BE49-F238E27FC236}">
                <a16:creationId xmlns:a16="http://schemas.microsoft.com/office/drawing/2014/main" id="{162FD719-36F3-384A-963F-1084625187F7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558" y="872198"/>
            <a:ext cx="3950878" cy="402027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219">
            <a:extLst>
              <a:ext uri="{FF2B5EF4-FFF2-40B4-BE49-F238E27FC236}">
                <a16:creationId xmlns:a16="http://schemas.microsoft.com/office/drawing/2014/main" id="{39E49BAA-7D69-0447-92F2-3FDF28009E6A}"/>
              </a:ext>
            </a:extLst>
          </p:cNvPr>
          <p:cNvSpPr/>
          <p:nvPr/>
        </p:nvSpPr>
        <p:spPr>
          <a:xfrm>
            <a:off x="502920" y="4892471"/>
            <a:ext cx="5461782" cy="83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22" tIns="45722" rIns="45722" bIns="45722">
            <a:spAutoFit/>
          </a:bodyPr>
          <a:lstStyle>
            <a:lvl1pPr marL="228600" indent="-228600" defTabSz="457200">
              <a:buSzPct val="100000"/>
              <a:buAutoNum type="arabicPeriod"/>
              <a:defRPr sz="14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marL="0" indent="0">
              <a:buNone/>
            </a:pPr>
            <a:r>
              <a:rPr sz="1600" b="1" i="1" dirty="0">
                <a:solidFill>
                  <a:schemeClr val="tx2"/>
                </a:solidFill>
              </a:rPr>
              <a:t>Overview of Fresh and Brackish Water Quality in New Mexico</a:t>
            </a:r>
            <a:r>
              <a:rPr sz="1600" i="1" dirty="0">
                <a:solidFill>
                  <a:schemeClr val="tx2"/>
                </a:solidFill>
              </a:rPr>
              <a:t>.</a:t>
            </a:r>
            <a:br>
              <a:rPr lang="en-US" sz="1600" i="1" dirty="0">
                <a:solidFill>
                  <a:schemeClr val="tx2"/>
                </a:solidFill>
              </a:rPr>
            </a:br>
            <a:r>
              <a:rPr sz="1600" i="1" dirty="0">
                <a:solidFill>
                  <a:schemeClr val="tx2"/>
                </a:solidFill>
              </a:rPr>
              <a:t> New Mexico Bureau of Geology and Mineral Resources, OFR-583, New Mexico Tech, Socorro, NM, June 2016.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238F32-DE69-8742-95DF-6F1F8A813BE8}"/>
              </a:ext>
            </a:extLst>
          </p:cNvPr>
          <p:cNvSpPr txBox="1"/>
          <p:nvPr/>
        </p:nvSpPr>
        <p:spPr>
          <a:xfrm rot="21438098">
            <a:off x="11436869" y="6291851"/>
            <a:ext cx="443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D8072B-B635-1E44-B066-D550FDD25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4702" y="872198"/>
            <a:ext cx="5695399" cy="358643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62F735C-72F2-F745-80B5-C28FB1D16580}"/>
              </a:ext>
            </a:extLst>
          </p:cNvPr>
          <p:cNvSpPr/>
          <p:nvPr/>
        </p:nvSpPr>
        <p:spPr>
          <a:xfrm>
            <a:off x="6072554" y="4569393"/>
            <a:ext cx="61194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i="0" u="none" strike="noStrike" dirty="0">
                <a:solidFill>
                  <a:srgbClr val="202124"/>
                </a:solidFill>
                <a:effectLst/>
              </a:rPr>
              <a:t>The 1983 La Paz Agreement between the United States and Mexico is </a:t>
            </a:r>
            <a:r>
              <a:rPr lang="en-US" sz="2000" b="0" i="0" u="none" strike="noStrike" dirty="0">
                <a:solidFill>
                  <a:srgbClr val="040C28"/>
                </a:solidFill>
                <a:effectLst/>
              </a:rPr>
              <a:t>a pact to protect, conserve, and improve the environment of the border region of both countries</a:t>
            </a:r>
            <a:r>
              <a:rPr lang="en-US" sz="2000" b="0" i="0" u="none" strike="noStrike" dirty="0">
                <a:solidFill>
                  <a:srgbClr val="202124"/>
                </a:solidFill>
                <a:effectLst/>
              </a:rPr>
              <a:t>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85261275"/>
      </p:ext>
    </p:extLst>
  </p:cSld>
  <p:clrMapOvr>
    <a:masterClrMapping/>
  </p:clrMapOvr>
</p:sld>
</file>

<file path=ppt/theme/theme1.xml><?xml version="1.0" encoding="utf-8"?>
<a:theme xmlns:a="http://schemas.openxmlformats.org/drawingml/2006/main" name="NMSU_2019">
  <a:themeElements>
    <a:clrScheme name="NMSU_2019">
      <a:dk1>
        <a:srgbClr val="000000"/>
      </a:dk1>
      <a:lt1>
        <a:srgbClr val="FEFFFF"/>
      </a:lt1>
      <a:dk2>
        <a:srgbClr val="8C0B41"/>
      </a:dk2>
      <a:lt2>
        <a:srgbClr val="E7E6E6"/>
      </a:lt2>
      <a:accent1>
        <a:srgbClr val="A7BABE"/>
      </a:accent1>
      <a:accent2>
        <a:srgbClr val="CFC7BD"/>
      </a:accent2>
      <a:accent3>
        <a:srgbClr val="A5A5A5"/>
      </a:accent3>
      <a:accent4>
        <a:srgbClr val="FEFFFF"/>
      </a:accent4>
      <a:accent5>
        <a:srgbClr val="5B9BD5"/>
      </a:accent5>
      <a:accent6>
        <a:srgbClr val="8C0B41"/>
      </a:accent6>
      <a:hlink>
        <a:srgbClr val="50B9F2"/>
      </a:hlink>
      <a:folHlink>
        <a:srgbClr val="6D6E7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MSU_2019" id="{F3039E45-AD72-2745-91F4-8F90602B2064}" vid="{36F2A75D-F91E-5C47-8EE5-76E117038AA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NMSU_2019</Template>
  <TotalTime>4767</TotalTime>
  <Words>1217</Words>
  <Application>Microsoft Macintosh PowerPoint</Application>
  <PresentationFormat>Widescreen</PresentationFormat>
  <Paragraphs>230</Paragraphs>
  <Slides>15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CanvaSans-Regular-Italic</vt:lpstr>
      <vt:lpstr>Century Gothic</vt:lpstr>
      <vt:lpstr>Georgia</vt:lpstr>
      <vt:lpstr>Montserrat</vt:lpstr>
      <vt:lpstr>Tahoma</vt:lpstr>
      <vt:lpstr>Times New Roman</vt:lpstr>
      <vt:lpstr>NMSU_2019</vt:lpstr>
      <vt:lpstr>Chart</vt:lpstr>
      <vt:lpstr>One Water  and Produced Water Reuse    </vt:lpstr>
      <vt:lpstr>PowerPoint Presentation</vt:lpstr>
      <vt:lpstr>Energy and Technology Drives the 'One Water’ Concept</vt:lpstr>
      <vt:lpstr> Global “One Water” Concept </vt:lpstr>
      <vt:lpstr>Water Availability is a Key Global Economic Driver </vt:lpstr>
      <vt:lpstr>Surface  Water Challenge – Mid-latitude Climate Cycle Impacts</vt:lpstr>
      <vt:lpstr>U.S. Ground Water Stewardship – Towns are Dying</vt:lpstr>
      <vt:lpstr>PowerPoint Presentation</vt:lpstr>
      <vt:lpstr>PowerPoint Presentation</vt:lpstr>
      <vt:lpstr>EPA Interest in Produced Water – Huge Opportunities Nationally</vt:lpstr>
      <vt:lpstr> OSE Interest in Produced Water – Huge Opportunities in NM </vt:lpstr>
      <vt:lpstr>Federal Regulations Allow Produced Water Use In the West</vt:lpstr>
      <vt:lpstr>Common Treatment Train Approach for Safe Water</vt:lpstr>
      <vt:lpstr>Quality of Thermal Treatment of Permian Produced Water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Mike Hightower</cp:lastModifiedBy>
  <cp:revision>339</cp:revision>
  <cp:lastPrinted>2023-07-19T13:50:17Z</cp:lastPrinted>
  <dcterms:created xsi:type="dcterms:W3CDTF">2018-09-13T15:10:43Z</dcterms:created>
  <dcterms:modified xsi:type="dcterms:W3CDTF">2024-04-03T18:07:10Z</dcterms:modified>
  <cp:category/>
</cp:coreProperties>
</file>