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5"/>
  </p:notesMasterIdLst>
  <p:sldIdLst>
    <p:sldId id="256" r:id="rId2"/>
    <p:sldId id="259" r:id="rId3"/>
    <p:sldId id="263" r:id="rId4"/>
    <p:sldId id="260" r:id="rId5"/>
    <p:sldId id="2612" r:id="rId6"/>
    <p:sldId id="261" r:id="rId7"/>
    <p:sldId id="2613" r:id="rId8"/>
    <p:sldId id="2614" r:id="rId9"/>
    <p:sldId id="2617" r:id="rId10"/>
    <p:sldId id="258" r:id="rId11"/>
    <p:sldId id="2615" r:id="rId12"/>
    <p:sldId id="2616" r:id="rId13"/>
    <p:sldId id="261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anva Sans" panose="020B0503030501040103" pitchFamily="34" charset="0"/>
      <p:regular r:id="rId20"/>
    </p:embeddedFont>
    <p:embeddedFont>
      <p:font typeface="Canva Sans Bold" panose="020B0803030501040103" pitchFamily="3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1" autoAdjust="0"/>
    <p:restoredTop sz="94709" autoAdjust="0"/>
  </p:normalViewPr>
  <p:slideViewPr>
    <p:cSldViewPr>
      <p:cViewPr varScale="1">
        <p:scale>
          <a:sx n="61" d="100"/>
          <a:sy n="61" d="100"/>
        </p:scale>
        <p:origin x="102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7873123002482"/>
          <c:y val="5.1293080193295058E-2"/>
          <c:w val="0.862707"/>
          <c:h val="0.75326199999999999"/>
        </c:manualLayout>
      </c:layout>
      <c:lineChart>
        <c:grouping val="standard"/>
        <c:varyColors val="0"/>
        <c:ser>
          <c:idx val="0"/>
          <c:order val="0"/>
          <c:tx>
            <c:strRef>
              <c:f>Sheet1!$A$2</c:f>
              <c:strCache>
                <c:ptCount val="1"/>
                <c:pt idx="0">
                  <c:v>East</c:v>
                </c:pt>
              </c:strCache>
            </c:strRef>
          </c:tx>
          <c:spPr>
            <a:ln w="12700" cap="flat">
              <a:solidFill>
                <a:srgbClr val="000080"/>
              </a:solidFill>
              <a:prstDash val="solid"/>
              <a:round/>
            </a:ln>
            <a:effectLst/>
          </c:spPr>
          <c:marker>
            <c:symbol val="none"/>
          </c:marker>
          <c:cat>
            <c:strRef>
              <c:f>Sheet1!$B$1:$AU$1</c:f>
              <c:strCache>
                <c:ptCount val="46"/>
                <c:pt idx="0">
                  <c:v>-150</c:v>
                </c:pt>
                <c:pt idx="1">
                  <c:v>-100</c:v>
                </c:pt>
                <c:pt idx="2">
                  <c:v>-50</c:v>
                </c:pt>
                <c:pt idx="3">
                  <c:v>0</c:v>
                </c:pt>
                <c:pt idx="4">
                  <c:v>50</c:v>
                </c:pt>
                <c:pt idx="5">
                  <c:v>100</c:v>
                </c:pt>
                <c:pt idx="6">
                  <c:v>150</c:v>
                </c:pt>
                <c:pt idx="7">
                  <c:v>200</c:v>
                </c:pt>
                <c:pt idx="8">
                  <c:v>250</c:v>
                </c:pt>
                <c:pt idx="9">
                  <c:v>300</c:v>
                </c:pt>
                <c:pt idx="10">
                  <c:v>350</c:v>
                </c:pt>
                <c:pt idx="11">
                  <c:v>400</c:v>
                </c:pt>
                <c:pt idx="12">
                  <c:v>450</c:v>
                </c:pt>
                <c:pt idx="13">
                  <c:v>500</c:v>
                </c:pt>
                <c:pt idx="14">
                  <c:v>550</c:v>
                </c:pt>
                <c:pt idx="15">
                  <c:v>600</c:v>
                </c:pt>
                <c:pt idx="16">
                  <c:v>650</c:v>
                </c:pt>
                <c:pt idx="17">
                  <c:v>700</c:v>
                </c:pt>
                <c:pt idx="18">
                  <c:v>750</c:v>
                </c:pt>
                <c:pt idx="19">
                  <c:v>800</c:v>
                </c:pt>
                <c:pt idx="20">
                  <c:v>850</c:v>
                </c:pt>
                <c:pt idx="21">
                  <c:v>900</c:v>
                </c:pt>
                <c:pt idx="22">
                  <c:v>950</c:v>
                </c:pt>
                <c:pt idx="23">
                  <c:v>1000</c:v>
                </c:pt>
                <c:pt idx="24">
                  <c:v>1050</c:v>
                </c:pt>
                <c:pt idx="25">
                  <c:v>1100</c:v>
                </c:pt>
                <c:pt idx="26">
                  <c:v>1150</c:v>
                </c:pt>
                <c:pt idx="27">
                  <c:v>1200</c:v>
                </c:pt>
                <c:pt idx="28">
                  <c:v>1250</c:v>
                </c:pt>
                <c:pt idx="29">
                  <c:v>1300</c:v>
                </c:pt>
                <c:pt idx="30">
                  <c:v>1350</c:v>
                </c:pt>
                <c:pt idx="31">
                  <c:v>1400</c:v>
                </c:pt>
                <c:pt idx="32">
                  <c:v>1450</c:v>
                </c:pt>
                <c:pt idx="33">
                  <c:v>1500</c:v>
                </c:pt>
                <c:pt idx="34">
                  <c:v>1550</c:v>
                </c:pt>
                <c:pt idx="35">
                  <c:v>1600</c:v>
                </c:pt>
                <c:pt idx="36">
                  <c:v>1650</c:v>
                </c:pt>
                <c:pt idx="37">
                  <c:v>1700</c:v>
                </c:pt>
                <c:pt idx="38">
                  <c:v>1750</c:v>
                </c:pt>
                <c:pt idx="39">
                  <c:v>1800</c:v>
                </c:pt>
                <c:pt idx="40">
                  <c:v>1850</c:v>
                </c:pt>
                <c:pt idx="41">
                  <c:v>1900</c:v>
                </c:pt>
                <c:pt idx="42">
                  <c:v>1950</c:v>
                </c:pt>
                <c:pt idx="43">
                  <c:v>2000</c:v>
                </c:pt>
                <c:pt idx="44">
                  <c:v>2050</c:v>
                </c:pt>
                <c:pt idx="45">
                  <c:v>2100</c:v>
                </c:pt>
              </c:strCache>
            </c:strRef>
          </c:cat>
          <c:val>
            <c:numRef>
              <c:f>Sheet1!$B$2:$AU$2</c:f>
              <c:numCache>
                <c:formatCode>General</c:formatCode>
                <c:ptCount val="44"/>
                <c:pt idx="0">
                  <c:v>17</c:v>
                </c:pt>
                <c:pt idx="1">
                  <c:v>16</c:v>
                </c:pt>
                <c:pt idx="2">
                  <c:v>14</c:v>
                </c:pt>
                <c:pt idx="3">
                  <c:v>15</c:v>
                </c:pt>
                <c:pt idx="4">
                  <c:v>13</c:v>
                </c:pt>
                <c:pt idx="5">
                  <c:v>14</c:v>
                </c:pt>
                <c:pt idx="6">
                  <c:v>15</c:v>
                </c:pt>
                <c:pt idx="7">
                  <c:v>15</c:v>
                </c:pt>
                <c:pt idx="8">
                  <c:v>17</c:v>
                </c:pt>
                <c:pt idx="9">
                  <c:v>15</c:v>
                </c:pt>
                <c:pt idx="10">
                  <c:v>12</c:v>
                </c:pt>
                <c:pt idx="11">
                  <c:v>12</c:v>
                </c:pt>
                <c:pt idx="12">
                  <c:v>13</c:v>
                </c:pt>
                <c:pt idx="13">
                  <c:v>12</c:v>
                </c:pt>
                <c:pt idx="14">
                  <c:v>14</c:v>
                </c:pt>
                <c:pt idx="15">
                  <c:v>19</c:v>
                </c:pt>
                <c:pt idx="16">
                  <c:v>19</c:v>
                </c:pt>
                <c:pt idx="17">
                  <c:v>14</c:v>
                </c:pt>
                <c:pt idx="18">
                  <c:v>13</c:v>
                </c:pt>
                <c:pt idx="19">
                  <c:v>14</c:v>
                </c:pt>
                <c:pt idx="20">
                  <c:v>15</c:v>
                </c:pt>
                <c:pt idx="21">
                  <c:v>14</c:v>
                </c:pt>
                <c:pt idx="22">
                  <c:v>13</c:v>
                </c:pt>
                <c:pt idx="23">
                  <c:v>13</c:v>
                </c:pt>
                <c:pt idx="24">
                  <c:v>15</c:v>
                </c:pt>
                <c:pt idx="25">
                  <c:v>17</c:v>
                </c:pt>
                <c:pt idx="26">
                  <c:v>14</c:v>
                </c:pt>
                <c:pt idx="27">
                  <c:v>15</c:v>
                </c:pt>
                <c:pt idx="28">
                  <c:v>16</c:v>
                </c:pt>
                <c:pt idx="29">
                  <c:v>15</c:v>
                </c:pt>
                <c:pt idx="30">
                  <c:v>14</c:v>
                </c:pt>
                <c:pt idx="31">
                  <c:v>14</c:v>
                </c:pt>
                <c:pt idx="32">
                  <c:v>13</c:v>
                </c:pt>
                <c:pt idx="33">
                  <c:v>12</c:v>
                </c:pt>
                <c:pt idx="34">
                  <c:v>14</c:v>
                </c:pt>
                <c:pt idx="35">
                  <c:v>11</c:v>
                </c:pt>
                <c:pt idx="36">
                  <c:v>14</c:v>
                </c:pt>
                <c:pt idx="37">
                  <c:v>15</c:v>
                </c:pt>
                <c:pt idx="38">
                  <c:v>13</c:v>
                </c:pt>
                <c:pt idx="39">
                  <c:v>13</c:v>
                </c:pt>
                <c:pt idx="40">
                  <c:v>16</c:v>
                </c:pt>
                <c:pt idx="41">
                  <c:v>19</c:v>
                </c:pt>
                <c:pt idx="42">
                  <c:v>10</c:v>
                </c:pt>
                <c:pt idx="43">
                  <c:v>12</c:v>
                </c:pt>
              </c:numCache>
            </c:numRef>
          </c:val>
          <c:smooth val="0"/>
          <c:extLst>
            <c:ext xmlns:c16="http://schemas.microsoft.com/office/drawing/2014/chart" uri="{C3380CC4-5D6E-409C-BE32-E72D297353CC}">
              <c16:uniqueId val="{00000000-5934-2141-95DA-1A6607CB9A54}"/>
            </c:ext>
          </c:extLst>
        </c:ser>
        <c:ser>
          <c:idx val="1"/>
          <c:order val="1"/>
          <c:tx>
            <c:strRef>
              <c:f>Sheet1!$A$3</c:f>
              <c:strCache>
                <c:ptCount val="1"/>
                <c:pt idx="0">
                  <c:v>Line 2</c:v>
                </c:pt>
              </c:strCache>
            </c:strRef>
          </c:tx>
          <c:spPr>
            <a:ln w="12700" cap="flat">
              <a:solidFill>
                <a:srgbClr val="FF00FF"/>
              </a:solidFill>
              <a:prstDash val="solid"/>
              <a:round/>
            </a:ln>
            <a:effectLst/>
          </c:spPr>
          <c:marker>
            <c:symbol val="none"/>
          </c:marker>
          <c:cat>
            <c:strRef>
              <c:f>Sheet1!$B$1:$AU$1</c:f>
              <c:strCache>
                <c:ptCount val="46"/>
                <c:pt idx="0">
                  <c:v>-150</c:v>
                </c:pt>
                <c:pt idx="1">
                  <c:v>-100</c:v>
                </c:pt>
                <c:pt idx="2">
                  <c:v>-50</c:v>
                </c:pt>
                <c:pt idx="3">
                  <c:v>0</c:v>
                </c:pt>
                <c:pt idx="4">
                  <c:v>50</c:v>
                </c:pt>
                <c:pt idx="5">
                  <c:v>100</c:v>
                </c:pt>
                <c:pt idx="6">
                  <c:v>150</c:v>
                </c:pt>
                <c:pt idx="7">
                  <c:v>200</c:v>
                </c:pt>
                <c:pt idx="8">
                  <c:v>250</c:v>
                </c:pt>
                <c:pt idx="9">
                  <c:v>300</c:v>
                </c:pt>
                <c:pt idx="10">
                  <c:v>350</c:v>
                </c:pt>
                <c:pt idx="11">
                  <c:v>400</c:v>
                </c:pt>
                <c:pt idx="12">
                  <c:v>450</c:v>
                </c:pt>
                <c:pt idx="13">
                  <c:v>500</c:v>
                </c:pt>
                <c:pt idx="14">
                  <c:v>550</c:v>
                </c:pt>
                <c:pt idx="15">
                  <c:v>600</c:v>
                </c:pt>
                <c:pt idx="16">
                  <c:v>650</c:v>
                </c:pt>
                <c:pt idx="17">
                  <c:v>700</c:v>
                </c:pt>
                <c:pt idx="18">
                  <c:v>750</c:v>
                </c:pt>
                <c:pt idx="19">
                  <c:v>800</c:v>
                </c:pt>
                <c:pt idx="20">
                  <c:v>850</c:v>
                </c:pt>
                <c:pt idx="21">
                  <c:v>900</c:v>
                </c:pt>
                <c:pt idx="22">
                  <c:v>950</c:v>
                </c:pt>
                <c:pt idx="23">
                  <c:v>1000</c:v>
                </c:pt>
                <c:pt idx="24">
                  <c:v>1050</c:v>
                </c:pt>
                <c:pt idx="25">
                  <c:v>1100</c:v>
                </c:pt>
                <c:pt idx="26">
                  <c:v>1150</c:v>
                </c:pt>
                <c:pt idx="27">
                  <c:v>1200</c:v>
                </c:pt>
                <c:pt idx="28">
                  <c:v>1250</c:v>
                </c:pt>
                <c:pt idx="29">
                  <c:v>1300</c:v>
                </c:pt>
                <c:pt idx="30">
                  <c:v>1350</c:v>
                </c:pt>
                <c:pt idx="31">
                  <c:v>1400</c:v>
                </c:pt>
                <c:pt idx="32">
                  <c:v>1450</c:v>
                </c:pt>
                <c:pt idx="33">
                  <c:v>1500</c:v>
                </c:pt>
                <c:pt idx="34">
                  <c:v>1550</c:v>
                </c:pt>
                <c:pt idx="35">
                  <c:v>1600</c:v>
                </c:pt>
                <c:pt idx="36">
                  <c:v>1650</c:v>
                </c:pt>
                <c:pt idx="37">
                  <c:v>1700</c:v>
                </c:pt>
                <c:pt idx="38">
                  <c:v>1750</c:v>
                </c:pt>
                <c:pt idx="39">
                  <c:v>1800</c:v>
                </c:pt>
                <c:pt idx="40">
                  <c:v>1850</c:v>
                </c:pt>
                <c:pt idx="41">
                  <c:v>1900</c:v>
                </c:pt>
                <c:pt idx="42">
                  <c:v>1950</c:v>
                </c:pt>
                <c:pt idx="43">
                  <c:v>2000</c:v>
                </c:pt>
                <c:pt idx="44">
                  <c:v>2050</c:v>
                </c:pt>
                <c:pt idx="45">
                  <c:v>2100</c:v>
                </c:pt>
              </c:strCache>
            </c:strRef>
          </c:cat>
          <c:val>
            <c:numRef>
              <c:f>Sheet1!$B$3:$AU$3</c:f>
              <c:numCache>
                <c:formatCode>General</c:formatCode>
                <c:ptCount val="46"/>
                <c:pt idx="0">
                  <c:v>13.9</c:v>
                </c:pt>
                <c:pt idx="1">
                  <c:v>13.9</c:v>
                </c:pt>
                <c:pt idx="2">
                  <c:v>13.9</c:v>
                </c:pt>
                <c:pt idx="3">
                  <c:v>13.9</c:v>
                </c:pt>
                <c:pt idx="4">
                  <c:v>13.9</c:v>
                </c:pt>
                <c:pt idx="5">
                  <c:v>13.9</c:v>
                </c:pt>
                <c:pt idx="6">
                  <c:v>13.9</c:v>
                </c:pt>
                <c:pt idx="7">
                  <c:v>13.9</c:v>
                </c:pt>
                <c:pt idx="8">
                  <c:v>13.9</c:v>
                </c:pt>
                <c:pt idx="9">
                  <c:v>13.9</c:v>
                </c:pt>
                <c:pt idx="10">
                  <c:v>13.9</c:v>
                </c:pt>
                <c:pt idx="11">
                  <c:v>13.9</c:v>
                </c:pt>
                <c:pt idx="12">
                  <c:v>13.9</c:v>
                </c:pt>
                <c:pt idx="13">
                  <c:v>13.9</c:v>
                </c:pt>
                <c:pt idx="14">
                  <c:v>13.9</c:v>
                </c:pt>
                <c:pt idx="15">
                  <c:v>13.9</c:v>
                </c:pt>
                <c:pt idx="16">
                  <c:v>13.9</c:v>
                </c:pt>
                <c:pt idx="17">
                  <c:v>13.9</c:v>
                </c:pt>
                <c:pt idx="18">
                  <c:v>13.9</c:v>
                </c:pt>
                <c:pt idx="19">
                  <c:v>13.9</c:v>
                </c:pt>
                <c:pt idx="20">
                  <c:v>13.9</c:v>
                </c:pt>
                <c:pt idx="21">
                  <c:v>13.9</c:v>
                </c:pt>
                <c:pt idx="22">
                  <c:v>13.9</c:v>
                </c:pt>
                <c:pt idx="23">
                  <c:v>13.9</c:v>
                </c:pt>
                <c:pt idx="24">
                  <c:v>13.9</c:v>
                </c:pt>
                <c:pt idx="25">
                  <c:v>13.9</c:v>
                </c:pt>
                <c:pt idx="26">
                  <c:v>13.9</c:v>
                </c:pt>
                <c:pt idx="27">
                  <c:v>13.9</c:v>
                </c:pt>
                <c:pt idx="28">
                  <c:v>13.9</c:v>
                </c:pt>
                <c:pt idx="29">
                  <c:v>13.9</c:v>
                </c:pt>
                <c:pt idx="30">
                  <c:v>13.9</c:v>
                </c:pt>
                <c:pt idx="31">
                  <c:v>13.9</c:v>
                </c:pt>
                <c:pt idx="32">
                  <c:v>13.9</c:v>
                </c:pt>
                <c:pt idx="33">
                  <c:v>13.9</c:v>
                </c:pt>
                <c:pt idx="34">
                  <c:v>13.9</c:v>
                </c:pt>
                <c:pt idx="35">
                  <c:v>13.9</c:v>
                </c:pt>
                <c:pt idx="36">
                  <c:v>13.9</c:v>
                </c:pt>
                <c:pt idx="37">
                  <c:v>13.9</c:v>
                </c:pt>
                <c:pt idx="38">
                  <c:v>13.9</c:v>
                </c:pt>
                <c:pt idx="39">
                  <c:v>13.9</c:v>
                </c:pt>
                <c:pt idx="40">
                  <c:v>13.9</c:v>
                </c:pt>
                <c:pt idx="41">
                  <c:v>13.9</c:v>
                </c:pt>
                <c:pt idx="42">
                  <c:v>13.9</c:v>
                </c:pt>
                <c:pt idx="43">
                  <c:v>13.9</c:v>
                </c:pt>
                <c:pt idx="44">
                  <c:v>13.9</c:v>
                </c:pt>
                <c:pt idx="45">
                  <c:v>13.9</c:v>
                </c:pt>
              </c:numCache>
            </c:numRef>
          </c:val>
          <c:smooth val="0"/>
          <c:extLst>
            <c:ext xmlns:c16="http://schemas.microsoft.com/office/drawing/2014/chart" uri="{C3380CC4-5D6E-409C-BE32-E72D297353CC}">
              <c16:uniqueId val="{00000001-5934-2141-95DA-1A6607CB9A54}"/>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title>
          <c:tx>
            <c:rich>
              <a:bodyPr rot="0"/>
              <a:lstStyle/>
              <a:p>
                <a:pPr>
                  <a:defRPr sz="1500" b="1" i="0" u="none" strike="noStrike">
                    <a:solidFill>
                      <a:srgbClr val="000000"/>
                    </a:solidFill>
                    <a:latin typeface="Arial"/>
                  </a:defRPr>
                </a:pPr>
                <a:r>
                  <a:rPr lang="en-US" sz="1500" b="1" i="0" u="none" strike="noStrike">
                    <a:solidFill>
                      <a:srgbClr val="000000"/>
                    </a:solidFill>
                    <a:latin typeface="Arial"/>
                  </a:rPr>
                  <a:t>Year</a:t>
                </a:r>
              </a:p>
            </c:rich>
          </c:tx>
          <c:overlay val="1"/>
        </c:title>
        <c:numFmt formatCode="General" sourceLinked="0"/>
        <c:majorTickMark val="out"/>
        <c:minorTickMark val="none"/>
        <c:tickLblPos val="low"/>
        <c:spPr>
          <a:ln w="12700" cap="flat">
            <a:solidFill>
              <a:srgbClr val="000000"/>
            </a:solidFill>
            <a:prstDash val="solid"/>
            <a:round/>
          </a:ln>
        </c:spPr>
        <c:txPr>
          <a:bodyPr rot="0"/>
          <a:lstStyle/>
          <a:p>
            <a:pPr>
              <a:defRPr sz="1500" b="1"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min val="10"/>
        </c:scaling>
        <c:delete val="0"/>
        <c:axPos val="l"/>
        <c:title>
          <c:tx>
            <c:rich>
              <a:bodyPr rot="-5400000"/>
              <a:lstStyle/>
              <a:p>
                <a:pPr>
                  <a:defRPr sz="1500" b="1" i="0" u="none" strike="noStrike">
                    <a:solidFill>
                      <a:srgbClr val="000000"/>
                    </a:solidFill>
                    <a:latin typeface="Arial"/>
                  </a:defRPr>
                </a:pPr>
                <a:r>
                  <a:rPr lang="en-US" sz="1500" b="1" i="0" u="none" strike="noStrike">
                    <a:solidFill>
                      <a:srgbClr val="000000"/>
                    </a:solidFill>
                    <a:latin typeface="Arial"/>
                  </a:rPr>
                  <a:t>Avg. Precipitation (inches)</a:t>
                </a:r>
              </a:p>
            </c:rich>
          </c:tx>
          <c:overlay val="1"/>
        </c:title>
        <c:numFmt formatCode="0.#" sourceLinked="0"/>
        <c:majorTickMark val="in"/>
        <c:minorTickMark val="in"/>
        <c:tickLblPos val="nextTo"/>
        <c:spPr>
          <a:ln w="12700" cap="flat">
            <a:solidFill>
              <a:srgbClr val="000000"/>
            </a:solidFill>
            <a:prstDash val="solid"/>
            <a:round/>
          </a:ln>
        </c:spPr>
        <c:txPr>
          <a:bodyPr rot="0"/>
          <a:lstStyle/>
          <a:p>
            <a:pPr>
              <a:defRPr sz="1500" b="1" i="0" u="none" strike="noStrike">
                <a:solidFill>
                  <a:srgbClr val="000000"/>
                </a:solidFill>
                <a:latin typeface="Arial"/>
              </a:defRPr>
            </a:pPr>
            <a:endParaRPr lang="en-US"/>
          </a:p>
        </c:txPr>
        <c:crossAx val="2094734552"/>
        <c:crosses val="autoZero"/>
        <c:crossBetween val="midCat"/>
        <c:majorUnit val="2.25"/>
        <c:minorUnit val="1.125"/>
      </c:valAx>
      <c:spPr>
        <a:noFill/>
        <a:ln w="25400">
          <a:noFill/>
        </a:ln>
        <a:effectLst/>
      </c:spPr>
    </c:plotArea>
    <c:plotVisOnly val="0"/>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2196362468848533E-2"/>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Produced Water Disposal Costs in the Permian Basin in $/bbl</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2005</c:v>
                </c:pt>
                <c:pt idx="1">
                  <c:v>2010</c:v>
                </c:pt>
                <c:pt idx="2">
                  <c:v>2015</c:v>
                </c:pt>
                <c:pt idx="3">
                  <c:v>2020</c:v>
                </c:pt>
                <c:pt idx="4">
                  <c:v>2025</c:v>
                </c:pt>
              </c:numCache>
            </c:numRef>
          </c:cat>
          <c:val>
            <c:numRef>
              <c:f>Sheet1!$B$2:$B$6</c:f>
              <c:numCache>
                <c:formatCode>"$"#,##0.00_);[Red]\("$"#,##0.00\)</c:formatCode>
                <c:ptCount val="5"/>
                <c:pt idx="0">
                  <c:v>0.08</c:v>
                </c:pt>
                <c:pt idx="1">
                  <c:v>0.15</c:v>
                </c:pt>
                <c:pt idx="2">
                  <c:v>0.3</c:v>
                </c:pt>
                <c:pt idx="3">
                  <c:v>0.6</c:v>
                </c:pt>
                <c:pt idx="4">
                  <c:v>1.2</c:v>
                </c:pt>
              </c:numCache>
            </c:numRef>
          </c:val>
          <c:smooth val="0"/>
          <c:extLst>
            <c:ext xmlns:c16="http://schemas.microsoft.com/office/drawing/2014/chart" uri="{C3380CC4-5D6E-409C-BE32-E72D297353CC}">
              <c16:uniqueId val="{00000000-6E85-154A-85D3-71D55D75732C}"/>
            </c:ext>
          </c:extLst>
        </c:ser>
        <c:dLbls>
          <c:dLblPos val="ctr"/>
          <c:showLegendKey val="0"/>
          <c:showVal val="1"/>
          <c:showCatName val="0"/>
          <c:showSerName val="0"/>
          <c:showPercent val="0"/>
          <c:showBubbleSize val="0"/>
        </c:dLbls>
        <c:smooth val="0"/>
        <c:axId val="863368719"/>
        <c:axId val="863598623"/>
      </c:lineChart>
      <c:catAx>
        <c:axId val="86336871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en-US"/>
          </a:p>
        </c:txPr>
        <c:crossAx val="863598623"/>
        <c:crosses val="autoZero"/>
        <c:auto val="1"/>
        <c:lblAlgn val="ctr"/>
        <c:lblOffset val="100"/>
        <c:noMultiLvlLbl val="0"/>
      </c:catAx>
      <c:valAx>
        <c:axId val="86359862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00_);[Red]\(&quot;$&quot;#,##0.00\)" sourceLinked="1"/>
        <c:majorTickMark val="none"/>
        <c:minorTickMark val="none"/>
        <c:tickLblPos val="nextTo"/>
        <c:crossAx val="863368719"/>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Produced</a:t>
            </a:r>
            <a:r>
              <a:rPr lang="en-US" baseline="0" dirty="0"/>
              <a:t> Water Disposal Costs in</a:t>
            </a:r>
          </a:p>
          <a:p>
            <a:pPr>
              <a:defRPr/>
            </a:pPr>
            <a:r>
              <a:rPr lang="en-US" baseline="0" dirty="0"/>
              <a:t>The Permian as a % of Oil Price/</a:t>
            </a:r>
            <a:r>
              <a:rPr lang="en-US" baseline="0" dirty="0" err="1"/>
              <a:t>bbl</a:t>
            </a:r>
            <a:endParaRPr lang="en-US" dirty="0"/>
          </a:p>
        </c:rich>
      </c:tx>
      <c:layout>
        <c:manualLayout>
          <c:xMode val="edge"/>
          <c:yMode val="edge"/>
          <c:x val="0.15005035648137077"/>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Column2</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2005</c:v>
                </c:pt>
                <c:pt idx="1">
                  <c:v>2010</c:v>
                </c:pt>
                <c:pt idx="2">
                  <c:v>2015</c:v>
                </c:pt>
                <c:pt idx="3">
                  <c:v>2020</c:v>
                </c:pt>
                <c:pt idx="4">
                  <c:v>2025</c:v>
                </c:pt>
              </c:numCache>
            </c:numRef>
          </c:cat>
          <c:val>
            <c:numRef>
              <c:f>Sheet1!$B$2:$B$6</c:f>
              <c:numCache>
                <c:formatCode>0%</c:formatCode>
                <c:ptCount val="5"/>
                <c:pt idx="0" formatCode="0.00%">
                  <c:v>2.5000000000000001E-2</c:v>
                </c:pt>
                <c:pt idx="1">
                  <c:v>0.02</c:v>
                </c:pt>
                <c:pt idx="2">
                  <c:v>1.4999999999999999E-2</c:v>
                </c:pt>
                <c:pt idx="3" formatCode="0.00%">
                  <c:v>3.5000000000000003E-2</c:v>
                </c:pt>
                <c:pt idx="4">
                  <c:v>0.04</c:v>
                </c:pt>
              </c:numCache>
            </c:numRef>
          </c:val>
          <c:smooth val="0"/>
          <c:extLst>
            <c:ext xmlns:c16="http://schemas.microsoft.com/office/drawing/2014/chart" uri="{C3380CC4-5D6E-409C-BE32-E72D297353CC}">
              <c16:uniqueId val="{00000000-DAA4-8540-A9A3-AE86F8866AAE}"/>
            </c:ext>
          </c:extLst>
        </c:ser>
        <c:dLbls>
          <c:dLblPos val="ctr"/>
          <c:showLegendKey val="0"/>
          <c:showVal val="1"/>
          <c:showCatName val="0"/>
          <c:showSerName val="0"/>
          <c:showPercent val="0"/>
          <c:showBubbleSize val="0"/>
        </c:dLbls>
        <c:smooth val="0"/>
        <c:axId val="863368719"/>
        <c:axId val="863598623"/>
      </c:lineChart>
      <c:catAx>
        <c:axId val="86336871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all" baseline="0">
                <a:solidFill>
                  <a:schemeClr val="dk1">
                    <a:lumMod val="75000"/>
                    <a:lumOff val="25000"/>
                  </a:schemeClr>
                </a:solidFill>
                <a:latin typeface="+mn-lt"/>
                <a:ea typeface="+mn-ea"/>
                <a:cs typeface="+mn-cs"/>
              </a:defRPr>
            </a:pPr>
            <a:endParaRPr lang="en-US"/>
          </a:p>
        </c:txPr>
        <c:crossAx val="863598623"/>
        <c:crosses val="autoZero"/>
        <c:auto val="1"/>
        <c:lblAlgn val="ctr"/>
        <c:lblOffset val="100"/>
        <c:noMultiLvlLbl val="0"/>
      </c:catAx>
      <c:valAx>
        <c:axId val="86359862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863368719"/>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B7897-A938-5D47-A408-C886A5E8D92F}" type="datetimeFigureOut">
              <a:rPr lang="en-US" smtClean="0"/>
              <a:t>3/26/24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EFBF6-C3BC-7849-898B-EB4D2EE50165}" type="slidenum">
              <a:rPr lang="en-US" smtClean="0"/>
              <a:t>‹#›</a:t>
            </a:fld>
            <a:endParaRPr lang="en-US"/>
          </a:p>
        </p:txBody>
      </p:sp>
    </p:spTree>
    <p:extLst>
      <p:ext uri="{BB962C8B-B14F-4D97-AF65-F5344CB8AC3E}">
        <p14:creationId xmlns:p14="http://schemas.microsoft.com/office/powerpoint/2010/main" val="39718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D66A41-C33A-CB4C-9C7C-E699D6C2F822}" type="datetime1">
              <a:rPr lang="en-US" smtClean="0"/>
              <a:t>3/26/24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DBA4A-9C1A-A742-8CFD-F08EC5EDB738}" type="datetime1">
              <a:rPr lang="en-US" smtClean="0"/>
              <a:t>3/26/24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1F2447-6FF9-DF4E-83AF-32A92A4188B7}" type="datetime1">
              <a:rPr lang="en-US" smtClean="0"/>
              <a:t>3/26/24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C2423-D740-424E-ACA9-C4F97D6BECF6}" type="datetime1">
              <a:rPr lang="en-US" smtClean="0"/>
              <a:t>3/26/24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82AC5D-A703-6B40-8C56-EE251500AEF1}" type="datetime1">
              <a:rPr lang="en-US" smtClean="0"/>
              <a:t>3/26/24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9C931-9BC1-D944-B689-41570F0C7BC9}" type="datetime1">
              <a:rPr lang="en-US" smtClean="0"/>
              <a:t>3/26/24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739E2C-04B0-F04B-8D47-3FF3B010C094}" type="datetime1">
              <a:rPr lang="en-US" smtClean="0"/>
              <a:t>3/26/24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3DBDDE-45F4-9043-AC86-985AABA00DF0}" type="datetime1">
              <a:rPr lang="en-US" smtClean="0"/>
              <a:t>3/26/24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9D7DD-F70A-384D-B703-125E6B2B310E}" type="datetime1">
              <a:rPr lang="en-US" smtClean="0"/>
              <a:t>3/26/24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DAD93D-65F2-CF4C-B580-6E2857D63822}" type="datetime1">
              <a:rPr lang="en-US" smtClean="0"/>
              <a:t>3/26/24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3D5DD-CB45-B844-A53C-61C092B8E372}" type="datetime1">
              <a:rPr lang="en-US" smtClean="0"/>
              <a:t>3/26/24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94A92-EA11-B446-B432-7ED0763B9622}" type="datetime1">
              <a:rPr lang="en-US" smtClean="0"/>
              <a:t>3/26/24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mmhightower@q.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3.png"/><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5.png"/><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429785" cy="10287000"/>
            <a:chOff x="0" y="0"/>
            <a:chExt cx="1166692" cy="2709333"/>
          </a:xfrm>
        </p:grpSpPr>
        <p:sp>
          <p:nvSpPr>
            <p:cNvPr id="3" name="Freeform 3"/>
            <p:cNvSpPr/>
            <p:nvPr/>
          </p:nvSpPr>
          <p:spPr>
            <a:xfrm>
              <a:off x="0" y="0"/>
              <a:ext cx="1166692" cy="2709333"/>
            </a:xfrm>
            <a:custGeom>
              <a:avLst/>
              <a:gdLst/>
              <a:ahLst/>
              <a:cxnLst/>
              <a:rect l="l" t="t" r="r" b="b"/>
              <a:pathLst>
                <a:path w="1166692" h="2709333">
                  <a:moveTo>
                    <a:pt x="0" y="0"/>
                  </a:moveTo>
                  <a:lnTo>
                    <a:pt x="1166692" y="0"/>
                  </a:lnTo>
                  <a:lnTo>
                    <a:pt x="1166692" y="2709333"/>
                  </a:lnTo>
                  <a:lnTo>
                    <a:pt x="0" y="2709333"/>
                  </a:lnTo>
                  <a:close/>
                </a:path>
              </a:pathLst>
            </a:custGeom>
            <a:solidFill>
              <a:srgbClr val="6896B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cstate="screen">
            <a:alphaModFix amt="28000"/>
            <a:extLst>
              <a:ext uri="{28A0092B-C50C-407E-A947-70E740481C1C}">
                <a14:useLocalDpi xmlns:a14="http://schemas.microsoft.com/office/drawing/2010/main"/>
              </a:ext>
            </a:extLst>
          </a:blip>
          <a:srcRect/>
          <a:stretch>
            <a:fillRect/>
          </a:stretch>
        </p:blipFill>
        <p:spPr>
          <a:xfrm>
            <a:off x="0" y="0"/>
            <a:ext cx="4429785" cy="10287000"/>
          </a:xfrm>
          <a:prstGeom prst="rect">
            <a:avLst/>
          </a:prstGeom>
        </p:spPr>
      </p:pic>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14582" y="9325327"/>
            <a:ext cx="1929539" cy="673626"/>
          </a:xfrm>
          <a:prstGeom prst="rect">
            <a:avLst/>
          </a:prstGeom>
        </p:spPr>
      </p:pic>
      <p:pic>
        <p:nvPicPr>
          <p:cNvPr id="7" name="Picture 7"/>
          <p:cNvPicPr>
            <a:picLocks noChangeAspect="1"/>
          </p:cNvPicPr>
          <p:nvPr/>
        </p:nvPicPr>
        <p:blipFill>
          <a:blip r:embed="rId4"/>
          <a:srcRect/>
          <a:stretch>
            <a:fillRect/>
          </a:stretch>
        </p:blipFill>
        <p:spPr>
          <a:xfrm>
            <a:off x="12596023" y="9037281"/>
            <a:ext cx="1249719" cy="1249719"/>
          </a:xfrm>
          <a:prstGeom prst="rect">
            <a:avLst/>
          </a:prstGeom>
        </p:spPr>
      </p:pic>
      <p:pic>
        <p:nvPicPr>
          <p:cNvPr id="8" name="Picture 8"/>
          <p:cNvPicPr>
            <a:picLocks noChangeAspect="1"/>
          </p:cNvPicPr>
          <p:nvPr/>
        </p:nvPicPr>
        <p:blipFill>
          <a:blip r:embed="rId5"/>
          <a:srcRect/>
          <a:stretch>
            <a:fillRect/>
          </a:stretch>
        </p:blipFill>
        <p:spPr>
          <a:xfrm>
            <a:off x="1148414" y="2194760"/>
            <a:ext cx="6562741" cy="6562741"/>
          </a:xfrm>
          <a:prstGeom prst="rect">
            <a:avLst/>
          </a:prstGeom>
        </p:spPr>
      </p:pic>
      <p:sp>
        <p:nvSpPr>
          <p:cNvPr id="9" name="TextBox 9"/>
          <p:cNvSpPr txBox="1"/>
          <p:nvPr/>
        </p:nvSpPr>
        <p:spPr>
          <a:xfrm>
            <a:off x="5257800" y="715537"/>
            <a:ext cx="12801600" cy="1419491"/>
          </a:xfrm>
          <a:prstGeom prst="rect">
            <a:avLst/>
          </a:prstGeom>
        </p:spPr>
        <p:txBody>
          <a:bodyPr wrap="square" lIns="0" tIns="0" rIns="0" bIns="0" rtlCol="0" anchor="t">
            <a:spAutoFit/>
          </a:bodyPr>
          <a:lstStyle/>
          <a:p>
            <a:pPr algn="ctr">
              <a:lnSpc>
                <a:spcPts val="12880"/>
              </a:lnSpc>
            </a:pPr>
            <a:r>
              <a:rPr lang="en-US" sz="5400" dirty="0">
                <a:solidFill>
                  <a:srgbClr val="000000"/>
                </a:solidFill>
                <a:latin typeface="Canva Sans Bold"/>
              </a:rPr>
              <a:t>Produced Water Recycling and Reuse</a:t>
            </a:r>
          </a:p>
        </p:txBody>
      </p:sp>
      <p:sp>
        <p:nvSpPr>
          <p:cNvPr id="10" name="TextBox 10"/>
          <p:cNvSpPr txBox="1"/>
          <p:nvPr/>
        </p:nvSpPr>
        <p:spPr>
          <a:xfrm>
            <a:off x="5805562" y="2279191"/>
            <a:ext cx="11706076" cy="4308872"/>
          </a:xfrm>
          <a:prstGeom prst="rect">
            <a:avLst/>
          </a:prstGeom>
        </p:spPr>
        <p:txBody>
          <a:bodyPr wrap="square" lIns="0" tIns="0" rIns="0" bIns="0" rtlCol="0" anchor="t">
            <a:spAutoFit/>
          </a:bodyPr>
          <a:lstStyle/>
          <a:p>
            <a:pPr algn="ctr">
              <a:lnSpc>
                <a:spcPts val="4759"/>
              </a:lnSpc>
            </a:pPr>
            <a:r>
              <a:rPr lang="en-US" sz="4800" dirty="0">
                <a:solidFill>
                  <a:srgbClr val="000000"/>
                </a:solidFill>
                <a:latin typeface="Canva Sans"/>
              </a:rPr>
              <a:t>The Role in Western Water Stewardship</a:t>
            </a:r>
          </a:p>
          <a:p>
            <a:pPr algn="ctr">
              <a:lnSpc>
                <a:spcPts val="4759"/>
              </a:lnSpc>
            </a:pPr>
            <a:endParaRPr lang="en-US" sz="4800" dirty="0">
              <a:solidFill>
                <a:srgbClr val="000000"/>
              </a:solidFill>
              <a:latin typeface="Canva Sans"/>
            </a:endParaRPr>
          </a:p>
          <a:p>
            <a:pPr algn="ctr">
              <a:lnSpc>
                <a:spcPts val="4759"/>
              </a:lnSpc>
            </a:pPr>
            <a:endParaRPr lang="en-US" sz="4800" dirty="0">
              <a:solidFill>
                <a:srgbClr val="000000"/>
              </a:solidFill>
              <a:latin typeface="Canva Sans"/>
            </a:endParaRPr>
          </a:p>
          <a:p>
            <a:pPr algn="ctr">
              <a:lnSpc>
                <a:spcPts val="4759"/>
              </a:lnSpc>
            </a:pPr>
            <a:r>
              <a:rPr lang="en-US" sz="4000" dirty="0">
                <a:solidFill>
                  <a:srgbClr val="000000"/>
                </a:solidFill>
                <a:latin typeface="Canva Sans"/>
              </a:rPr>
              <a:t>Mike Hightower, Director</a:t>
            </a:r>
          </a:p>
          <a:p>
            <a:pPr algn="ctr">
              <a:lnSpc>
                <a:spcPts val="4759"/>
              </a:lnSpc>
            </a:pPr>
            <a:r>
              <a:rPr lang="en-US" sz="4000" dirty="0">
                <a:solidFill>
                  <a:srgbClr val="000000"/>
                </a:solidFill>
                <a:latin typeface="Canva Sans"/>
              </a:rPr>
              <a:t>New Mexico Produced Water</a:t>
            </a:r>
          </a:p>
          <a:p>
            <a:pPr algn="ctr">
              <a:lnSpc>
                <a:spcPts val="4759"/>
              </a:lnSpc>
            </a:pPr>
            <a:r>
              <a:rPr lang="en-US" sz="4000" dirty="0">
                <a:solidFill>
                  <a:srgbClr val="000000"/>
                </a:solidFill>
                <a:latin typeface="Canva Sans"/>
              </a:rPr>
              <a:t>Research Consortium</a:t>
            </a:r>
          </a:p>
          <a:p>
            <a:pPr algn="ctr">
              <a:lnSpc>
                <a:spcPts val="4759"/>
              </a:lnSpc>
            </a:pPr>
            <a:r>
              <a:rPr lang="en-US" sz="3600" dirty="0">
                <a:solidFill>
                  <a:srgbClr val="000000"/>
                </a:solidFill>
                <a:latin typeface="Canva Sans"/>
                <a:hlinkClick r:id="rId6"/>
              </a:rPr>
              <a:t>mmhightower@q.com</a:t>
            </a:r>
            <a:r>
              <a:rPr lang="en-US" sz="3600" dirty="0">
                <a:solidFill>
                  <a:srgbClr val="000000"/>
                </a:solidFill>
                <a:latin typeface="Canva Sans"/>
              </a:rPr>
              <a:t>, 505-859-1563</a:t>
            </a:r>
          </a:p>
        </p:txBody>
      </p:sp>
      <p:sp>
        <p:nvSpPr>
          <p:cNvPr id="11" name="TextBox 11"/>
          <p:cNvSpPr txBox="1"/>
          <p:nvPr/>
        </p:nvSpPr>
        <p:spPr>
          <a:xfrm>
            <a:off x="7001024" y="7920254"/>
            <a:ext cx="10258276"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Canva Sans Bold"/>
              </a:rPr>
              <a:t>OIL FIELD WATER MANAGEMENT SYMPOSIUM</a:t>
            </a:r>
          </a:p>
        </p:txBody>
      </p:sp>
      <p:sp>
        <p:nvSpPr>
          <p:cNvPr id="12" name="TextBox 12"/>
          <p:cNvSpPr txBox="1"/>
          <p:nvPr/>
        </p:nvSpPr>
        <p:spPr>
          <a:xfrm>
            <a:off x="7001024" y="8433969"/>
            <a:ext cx="10258276" cy="580390"/>
          </a:xfrm>
          <a:prstGeom prst="rect">
            <a:avLst/>
          </a:prstGeom>
        </p:spPr>
        <p:txBody>
          <a:bodyPr lIns="0" tIns="0" rIns="0" bIns="0" rtlCol="0" anchor="t">
            <a:spAutoFit/>
          </a:bodyPr>
          <a:lstStyle/>
          <a:p>
            <a:pPr algn="ctr">
              <a:lnSpc>
                <a:spcPts val="4759"/>
              </a:lnSpc>
            </a:pPr>
            <a:r>
              <a:rPr lang="en-US" sz="3399" dirty="0">
                <a:solidFill>
                  <a:srgbClr val="000000"/>
                </a:solidFill>
                <a:latin typeface="Canva Sans"/>
              </a:rPr>
              <a:t>MARCH 27-28, 2024</a:t>
            </a:r>
          </a:p>
        </p:txBody>
      </p:sp>
      <p:sp>
        <p:nvSpPr>
          <p:cNvPr id="13" name="Footer Placeholder 12">
            <a:extLst>
              <a:ext uri="{FF2B5EF4-FFF2-40B4-BE49-F238E27FC236}">
                <a16:creationId xmlns:a16="http://schemas.microsoft.com/office/drawing/2014/main" id="{48B47238-4593-9944-B8BB-EB6CEC6BE0AF}"/>
              </a:ext>
            </a:extLst>
          </p:cNvPr>
          <p:cNvSpPr>
            <a:spLocks noGrp="1"/>
          </p:cNvSpPr>
          <p:nvPr>
            <p:ph type="ftr" sz="quarter" idx="11"/>
          </p:nvPr>
        </p:nvSpPr>
        <p:spPr/>
        <p:txBody>
          <a:bodyPr/>
          <a:lstStyle/>
          <a:p>
            <a:endParaRPr lang="en-US"/>
          </a:p>
        </p:txBody>
      </p:sp>
      <p:sp>
        <p:nvSpPr>
          <p:cNvPr id="14" name="Slide Number Placeholder 13">
            <a:extLst>
              <a:ext uri="{FF2B5EF4-FFF2-40B4-BE49-F238E27FC236}">
                <a16:creationId xmlns:a16="http://schemas.microsoft.com/office/drawing/2014/main" id="{636C097D-FB65-2D4E-BEF0-0AC6EE365389}"/>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38100"/>
            <a:ext cx="18288000" cy="2428506"/>
          </a:xfrm>
          <a:prstGeom prst="rect">
            <a:avLst/>
          </a:prstGeom>
        </p:spPr>
      </p:pic>
      <p:sp>
        <p:nvSpPr>
          <p:cNvPr id="5" name="TextBox 5"/>
          <p:cNvSpPr txBox="1"/>
          <p:nvPr/>
        </p:nvSpPr>
        <p:spPr>
          <a:xfrm>
            <a:off x="3810000" y="451123"/>
            <a:ext cx="14020800" cy="1477328"/>
          </a:xfrm>
          <a:prstGeom prst="rect">
            <a:avLst/>
          </a:prstGeom>
        </p:spPr>
        <p:txBody>
          <a:bodyPr wrap="square" lIns="0" tIns="0" rIns="0" bIns="0" rtlCol="0" anchor="t">
            <a:spAutoFit/>
          </a:bodyPr>
          <a:lstStyle/>
          <a:p>
            <a:pPr algn="ctr"/>
            <a:r>
              <a:rPr lang="en-US" sz="4800" dirty="0">
                <a:solidFill>
                  <a:srgbClr val="000000"/>
                </a:solidFill>
                <a:latin typeface="Canva Sans"/>
              </a:rPr>
              <a:t>Produced Water Recycling Saves Fresh Water  in Oil and Gas Operations</a:t>
            </a:r>
          </a:p>
        </p:txBody>
      </p:sp>
      <p:pic>
        <p:nvPicPr>
          <p:cNvPr id="7" name="Picture 1" descr="page1image1751424">
            <a:extLst>
              <a:ext uri="{FF2B5EF4-FFF2-40B4-BE49-F238E27FC236}">
                <a16:creationId xmlns:a16="http://schemas.microsoft.com/office/drawing/2014/main" id="{08EC39A8-CE60-4844-99CD-8667AD10E26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140117"/>
            <a:ext cx="9753600" cy="61852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BE97CCA-E424-FB45-AFA9-88104863EE62}"/>
              </a:ext>
            </a:extLst>
          </p:cNvPr>
          <p:cNvPicPr>
            <a:picLocks noChangeAspect="1"/>
          </p:cNvPicPr>
          <p:nvPr/>
        </p:nvPicPr>
        <p:blipFill>
          <a:blip r:embed="rId6"/>
          <a:stretch>
            <a:fillRect/>
          </a:stretch>
        </p:blipFill>
        <p:spPr>
          <a:xfrm>
            <a:off x="12039600" y="3174007"/>
            <a:ext cx="4464629" cy="2698403"/>
          </a:xfrm>
          <a:prstGeom prst="rect">
            <a:avLst/>
          </a:prstGeom>
        </p:spPr>
      </p:pic>
      <p:sp>
        <p:nvSpPr>
          <p:cNvPr id="9" name="TextBox 8">
            <a:extLst>
              <a:ext uri="{FF2B5EF4-FFF2-40B4-BE49-F238E27FC236}">
                <a16:creationId xmlns:a16="http://schemas.microsoft.com/office/drawing/2014/main" id="{2582D136-044A-C940-A772-3616CFA0D83C}"/>
              </a:ext>
            </a:extLst>
          </p:cNvPr>
          <p:cNvSpPr txBox="1"/>
          <p:nvPr/>
        </p:nvSpPr>
        <p:spPr>
          <a:xfrm>
            <a:off x="11103816" y="6108912"/>
            <a:ext cx="6336195" cy="1015663"/>
          </a:xfrm>
          <a:prstGeom prst="rect">
            <a:avLst/>
          </a:prstGeom>
          <a:noFill/>
        </p:spPr>
        <p:txBody>
          <a:bodyPr wrap="square" rtlCol="0">
            <a:spAutoFit/>
          </a:bodyPr>
          <a:lstStyle/>
          <a:p>
            <a:pPr algn="ctr"/>
            <a:r>
              <a:rPr lang="en-US" sz="3000" dirty="0"/>
              <a:t>Clean Brines via </a:t>
            </a:r>
            <a:r>
              <a:rPr lang="en-US" sz="3000" dirty="0" err="1"/>
              <a:t>zwitter</a:t>
            </a:r>
            <a:r>
              <a:rPr lang="en-US" sz="3000" dirty="0"/>
              <a:t> ionic, ceramic, composite membranes, or ozone </a:t>
            </a:r>
          </a:p>
        </p:txBody>
      </p:sp>
      <p:sp>
        <p:nvSpPr>
          <p:cNvPr id="10" name="TextBox 9">
            <a:extLst>
              <a:ext uri="{FF2B5EF4-FFF2-40B4-BE49-F238E27FC236}">
                <a16:creationId xmlns:a16="http://schemas.microsoft.com/office/drawing/2014/main" id="{AAB28E8E-A42B-724B-81C0-FFDE6D39FCDC}"/>
              </a:ext>
            </a:extLst>
          </p:cNvPr>
          <p:cNvSpPr txBox="1"/>
          <p:nvPr/>
        </p:nvSpPr>
        <p:spPr>
          <a:xfrm>
            <a:off x="9781550" y="7336741"/>
            <a:ext cx="7897739" cy="1077218"/>
          </a:xfrm>
          <a:prstGeom prst="rect">
            <a:avLst/>
          </a:prstGeom>
          <a:noFill/>
        </p:spPr>
        <p:txBody>
          <a:bodyPr wrap="none" rtlCol="0">
            <a:spAutoFit/>
          </a:bodyPr>
          <a:lstStyle/>
          <a:p>
            <a:r>
              <a:rPr lang="en-US" sz="3200" dirty="0"/>
              <a:t>2020- 50% avg. NM fresh water use in fracking</a:t>
            </a:r>
          </a:p>
          <a:p>
            <a:r>
              <a:rPr lang="en-US" sz="3200" dirty="0"/>
              <a:t>2023 – 5% avg. NM fresh water use in fracking</a:t>
            </a:r>
          </a:p>
        </p:txBody>
      </p:sp>
      <p:sp>
        <p:nvSpPr>
          <p:cNvPr id="12" name="Slide Number Placeholder 11">
            <a:extLst>
              <a:ext uri="{FF2B5EF4-FFF2-40B4-BE49-F238E27FC236}">
                <a16:creationId xmlns:a16="http://schemas.microsoft.com/office/drawing/2014/main" id="{49EFB513-2955-B24B-B569-8BE039C78352}"/>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13" name="TextBox 12">
            <a:extLst>
              <a:ext uri="{FF2B5EF4-FFF2-40B4-BE49-F238E27FC236}">
                <a16:creationId xmlns:a16="http://schemas.microsoft.com/office/drawing/2014/main" id="{6104DB7C-380B-8C49-8127-3F259BDB2581}"/>
              </a:ext>
            </a:extLst>
          </p:cNvPr>
          <p:cNvSpPr txBox="1"/>
          <p:nvPr/>
        </p:nvSpPr>
        <p:spPr>
          <a:xfrm>
            <a:off x="17621267" y="9559676"/>
            <a:ext cx="495649" cy="461665"/>
          </a:xfrm>
          <a:prstGeom prst="rect">
            <a:avLst/>
          </a:prstGeom>
          <a:noFill/>
        </p:spPr>
        <p:txBody>
          <a:bodyPr wrap="none" rtlCol="0">
            <a:spAutoFit/>
          </a:bodyPr>
          <a:lstStyle/>
          <a:p>
            <a:r>
              <a:rPr lang="en-US" sz="2400"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8288000" cy="2428506"/>
          </a:xfrm>
          <a:prstGeom prst="rect">
            <a:avLst/>
          </a:prstGeom>
        </p:spPr>
      </p:pic>
      <p:sp>
        <p:nvSpPr>
          <p:cNvPr id="5" name="TextBox 5"/>
          <p:cNvSpPr txBox="1"/>
          <p:nvPr/>
        </p:nvSpPr>
        <p:spPr>
          <a:xfrm>
            <a:off x="3962400" y="475589"/>
            <a:ext cx="13754100" cy="1477328"/>
          </a:xfrm>
          <a:prstGeom prst="rect">
            <a:avLst/>
          </a:prstGeom>
        </p:spPr>
        <p:txBody>
          <a:bodyPr wrap="square" lIns="0" tIns="0" rIns="0" bIns="0" rtlCol="0" anchor="t">
            <a:spAutoFit/>
          </a:bodyPr>
          <a:lstStyle/>
          <a:p>
            <a:pPr algn="ctr"/>
            <a:r>
              <a:rPr lang="en-US" sz="4800" dirty="0">
                <a:solidFill>
                  <a:srgbClr val="000000"/>
                </a:solidFill>
                <a:latin typeface="Canva Sans"/>
              </a:rPr>
              <a:t>Produced Water Treatment Saves Fresh Water in Oil and Gas Operations </a:t>
            </a:r>
          </a:p>
        </p:txBody>
      </p:sp>
      <p:pic>
        <p:nvPicPr>
          <p:cNvPr id="6" name="Picture 5">
            <a:extLst>
              <a:ext uri="{FF2B5EF4-FFF2-40B4-BE49-F238E27FC236}">
                <a16:creationId xmlns:a16="http://schemas.microsoft.com/office/drawing/2014/main" id="{27071BA8-4643-9A4C-8055-F0BCA859D3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2781300"/>
            <a:ext cx="7066932" cy="5715000"/>
          </a:xfrm>
          <a:prstGeom prst="rect">
            <a:avLst/>
          </a:prstGeom>
        </p:spPr>
      </p:pic>
      <p:sp>
        <p:nvSpPr>
          <p:cNvPr id="7" name="TextBox 6">
            <a:extLst>
              <a:ext uri="{FF2B5EF4-FFF2-40B4-BE49-F238E27FC236}">
                <a16:creationId xmlns:a16="http://schemas.microsoft.com/office/drawing/2014/main" id="{646D022A-0E77-A14B-A29B-128D6F7DE5C1}"/>
              </a:ext>
            </a:extLst>
          </p:cNvPr>
          <p:cNvSpPr txBox="1"/>
          <p:nvPr/>
        </p:nvSpPr>
        <p:spPr>
          <a:xfrm>
            <a:off x="922134" y="9096817"/>
            <a:ext cx="4343625" cy="369332"/>
          </a:xfrm>
          <a:prstGeom prst="rect">
            <a:avLst/>
          </a:prstGeom>
          <a:noFill/>
        </p:spPr>
        <p:txBody>
          <a:bodyPr wrap="none" rtlCol="0">
            <a:spAutoFit/>
          </a:bodyPr>
          <a:lstStyle/>
          <a:p>
            <a:r>
              <a:rPr lang="en-US" dirty="0"/>
              <a:t>Permian Produced </a:t>
            </a:r>
            <a:r>
              <a:rPr lang="en-US" dirty="0" err="1"/>
              <a:t>WaterThermal</a:t>
            </a:r>
            <a:r>
              <a:rPr lang="en-US" dirty="0"/>
              <a:t> Treatment</a:t>
            </a:r>
          </a:p>
        </p:txBody>
      </p:sp>
      <p:sp>
        <p:nvSpPr>
          <p:cNvPr id="8" name="Rectangle 7">
            <a:extLst>
              <a:ext uri="{FF2B5EF4-FFF2-40B4-BE49-F238E27FC236}">
                <a16:creationId xmlns:a16="http://schemas.microsoft.com/office/drawing/2014/main" id="{1032BF6F-C82D-B747-9651-71242D1DECA9}"/>
              </a:ext>
            </a:extLst>
          </p:cNvPr>
          <p:cNvSpPr/>
          <p:nvPr/>
        </p:nvSpPr>
        <p:spPr>
          <a:xfrm>
            <a:off x="8990501" y="2608961"/>
            <a:ext cx="8725999" cy="6247864"/>
          </a:xfrm>
          <a:prstGeom prst="rect">
            <a:avLst/>
          </a:prstGeom>
        </p:spPr>
        <p:txBody>
          <a:bodyPr wrap="square">
            <a:spAutoFit/>
          </a:bodyPr>
          <a:lstStyle/>
          <a:p>
            <a:r>
              <a:rPr lang="en-US" sz="3600" b="1" dirty="0"/>
              <a:t>NM OCD – Reuse of treated produced water in plugging and abandoning orphan wells</a:t>
            </a:r>
          </a:p>
          <a:p>
            <a:pPr marL="428625" indent="-428625">
              <a:buFont typeface="Arial" panose="020B0604020202020204" pitchFamily="34" charset="0"/>
              <a:buChar char="•"/>
            </a:pPr>
            <a:r>
              <a:rPr lang="en-US" sz="3200" dirty="0"/>
              <a:t>$2/</a:t>
            </a:r>
            <a:r>
              <a:rPr lang="en-US" sz="3200" dirty="0" err="1"/>
              <a:t>bbl</a:t>
            </a:r>
            <a:r>
              <a:rPr lang="en-US" sz="3200" dirty="0"/>
              <a:t> for fresh water for cementing</a:t>
            </a:r>
          </a:p>
          <a:p>
            <a:pPr marL="428625" indent="-428625">
              <a:buFont typeface="Arial" panose="020B0604020202020204" pitchFamily="34" charset="0"/>
              <a:buChar char="•"/>
            </a:pPr>
            <a:r>
              <a:rPr lang="en-US" sz="3200" dirty="0"/>
              <a:t>$3/</a:t>
            </a:r>
            <a:r>
              <a:rPr lang="en-US" sz="3200" dirty="0" err="1"/>
              <a:t>bbl</a:t>
            </a:r>
            <a:r>
              <a:rPr lang="en-US" sz="3200" dirty="0"/>
              <a:t> for 10# brine</a:t>
            </a:r>
          </a:p>
          <a:p>
            <a:pPr marL="428625" indent="-428625">
              <a:buFont typeface="Arial" panose="020B0604020202020204" pitchFamily="34" charset="0"/>
              <a:buChar char="•"/>
            </a:pPr>
            <a:r>
              <a:rPr lang="en-US" sz="3200" dirty="0"/>
              <a:t>Roswell and Artesia, $25 M+ in federal funding</a:t>
            </a:r>
          </a:p>
          <a:p>
            <a:pPr marL="428625" indent="-428625">
              <a:buFont typeface="Arial" panose="020B0604020202020204" pitchFamily="34" charset="0"/>
              <a:buChar char="•"/>
            </a:pPr>
            <a:r>
              <a:rPr lang="en-US" sz="3200" dirty="0"/>
              <a:t>100-200 bbls/day of treated produced water needed</a:t>
            </a:r>
          </a:p>
          <a:p>
            <a:pPr marL="428625" indent="-428625">
              <a:buFont typeface="Arial" panose="020B0604020202020204" pitchFamily="34" charset="0"/>
              <a:buChar char="•"/>
            </a:pPr>
            <a:r>
              <a:rPr lang="en-US" sz="3200" dirty="0"/>
              <a:t>700 abandoned wells to address</a:t>
            </a:r>
          </a:p>
          <a:p>
            <a:pPr marL="428625" indent="-428625">
              <a:buFont typeface="Arial" panose="020B0604020202020204" pitchFamily="34" charset="0"/>
              <a:buChar char="•"/>
            </a:pPr>
            <a:r>
              <a:rPr lang="en-US" sz="3200" dirty="0"/>
              <a:t>Creates hundreds of data points on treatment quality data</a:t>
            </a:r>
          </a:p>
          <a:p>
            <a:endParaRPr lang="en-US" sz="3600" b="1" dirty="0"/>
          </a:p>
          <a:p>
            <a:r>
              <a:rPr lang="en-US" sz="3600" b="1" dirty="0"/>
              <a:t>Also creates fresh water for drilling</a:t>
            </a:r>
          </a:p>
        </p:txBody>
      </p:sp>
      <p:sp>
        <p:nvSpPr>
          <p:cNvPr id="10" name="Slide Number Placeholder 9">
            <a:extLst>
              <a:ext uri="{FF2B5EF4-FFF2-40B4-BE49-F238E27FC236}">
                <a16:creationId xmlns:a16="http://schemas.microsoft.com/office/drawing/2014/main" id="{8FDA2F58-1C23-324B-B887-EAFD7B9DC572}"/>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11" name="TextBox 10">
            <a:extLst>
              <a:ext uri="{FF2B5EF4-FFF2-40B4-BE49-F238E27FC236}">
                <a16:creationId xmlns:a16="http://schemas.microsoft.com/office/drawing/2014/main" id="{AE206207-2B12-4F42-889C-E85123763C26}"/>
              </a:ext>
            </a:extLst>
          </p:cNvPr>
          <p:cNvSpPr txBox="1"/>
          <p:nvPr/>
        </p:nvSpPr>
        <p:spPr>
          <a:xfrm>
            <a:off x="17621267" y="9559676"/>
            <a:ext cx="495649" cy="461665"/>
          </a:xfrm>
          <a:prstGeom prst="rect">
            <a:avLst/>
          </a:prstGeom>
          <a:noFill/>
        </p:spPr>
        <p:txBody>
          <a:bodyPr wrap="none" rtlCol="0">
            <a:spAutoFit/>
          </a:bodyPr>
          <a:lstStyle/>
          <a:p>
            <a:r>
              <a:rPr lang="en-US" sz="2400" dirty="0"/>
              <a:t>11</a:t>
            </a:r>
          </a:p>
        </p:txBody>
      </p:sp>
    </p:spTree>
    <p:extLst>
      <p:ext uri="{BB962C8B-B14F-4D97-AF65-F5344CB8AC3E}">
        <p14:creationId xmlns:p14="http://schemas.microsoft.com/office/powerpoint/2010/main" val="324109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8288000" cy="2428506"/>
          </a:xfrm>
          <a:prstGeom prst="rect">
            <a:avLst/>
          </a:prstGeom>
        </p:spPr>
      </p:pic>
      <p:sp>
        <p:nvSpPr>
          <p:cNvPr id="5" name="TextBox 5"/>
          <p:cNvSpPr txBox="1"/>
          <p:nvPr/>
        </p:nvSpPr>
        <p:spPr>
          <a:xfrm>
            <a:off x="3352800" y="461381"/>
            <a:ext cx="14325600" cy="1477328"/>
          </a:xfrm>
          <a:prstGeom prst="rect">
            <a:avLst/>
          </a:prstGeom>
        </p:spPr>
        <p:txBody>
          <a:bodyPr wrap="square" lIns="0" tIns="0" rIns="0" bIns="0" rtlCol="0" anchor="t">
            <a:spAutoFit/>
          </a:bodyPr>
          <a:lstStyle/>
          <a:p>
            <a:pPr algn="ctr"/>
            <a:r>
              <a:rPr lang="en-US" sz="4800" dirty="0">
                <a:solidFill>
                  <a:srgbClr val="000000"/>
                </a:solidFill>
                <a:latin typeface="Canva Sans"/>
              </a:rPr>
              <a:t>Produced Water Treatment Can Create             Clean ‘New Water’ at a Reasonable Cost</a:t>
            </a:r>
          </a:p>
        </p:txBody>
      </p:sp>
      <p:graphicFrame>
        <p:nvGraphicFramePr>
          <p:cNvPr id="6" name="Table 5">
            <a:extLst>
              <a:ext uri="{FF2B5EF4-FFF2-40B4-BE49-F238E27FC236}">
                <a16:creationId xmlns:a16="http://schemas.microsoft.com/office/drawing/2014/main" id="{9C10D4A1-5FE5-D246-818B-9252BBC40DDF}"/>
              </a:ext>
            </a:extLst>
          </p:cNvPr>
          <p:cNvGraphicFramePr>
            <a:graphicFrameLocks noGrp="1"/>
          </p:cNvGraphicFramePr>
          <p:nvPr>
            <p:extLst>
              <p:ext uri="{D42A27DB-BD31-4B8C-83A1-F6EECF244321}">
                <p14:modId xmlns:p14="http://schemas.microsoft.com/office/powerpoint/2010/main" val="2964742000"/>
              </p:ext>
            </p:extLst>
          </p:nvPr>
        </p:nvGraphicFramePr>
        <p:xfrm>
          <a:off x="679891" y="2587693"/>
          <a:ext cx="5945762" cy="7465303"/>
        </p:xfrm>
        <a:graphic>
          <a:graphicData uri="http://schemas.openxmlformats.org/drawingml/2006/table">
            <a:tbl>
              <a:tblPr firstRow="1" bandRow="1">
                <a:tableStyleId>{5C22544A-7EE6-4342-B048-85BDC9FD1C3A}</a:tableStyleId>
              </a:tblPr>
              <a:tblGrid>
                <a:gridCol w="2288162">
                  <a:extLst>
                    <a:ext uri="{9D8B030D-6E8A-4147-A177-3AD203B41FA5}">
                      <a16:colId xmlns:a16="http://schemas.microsoft.com/office/drawing/2014/main" val="4152687493"/>
                    </a:ext>
                  </a:extLst>
                </a:gridCol>
                <a:gridCol w="1752600">
                  <a:extLst>
                    <a:ext uri="{9D8B030D-6E8A-4147-A177-3AD203B41FA5}">
                      <a16:colId xmlns:a16="http://schemas.microsoft.com/office/drawing/2014/main" val="3253150786"/>
                    </a:ext>
                  </a:extLst>
                </a:gridCol>
                <a:gridCol w="1905000">
                  <a:extLst>
                    <a:ext uri="{9D8B030D-6E8A-4147-A177-3AD203B41FA5}">
                      <a16:colId xmlns:a16="http://schemas.microsoft.com/office/drawing/2014/main" val="2203520921"/>
                    </a:ext>
                  </a:extLst>
                </a:gridCol>
              </a:tblGrid>
              <a:tr h="695821">
                <a:tc>
                  <a:txBody>
                    <a:bodyPr/>
                    <a:lstStyle/>
                    <a:p>
                      <a:pPr algn="ctr"/>
                      <a:r>
                        <a:rPr lang="en-US" sz="2800" dirty="0">
                          <a:solidFill>
                            <a:schemeClr val="tx1"/>
                          </a:solidFill>
                        </a:rPr>
                        <a:t>Constituent</a:t>
                      </a:r>
                    </a:p>
                  </a:txBody>
                  <a:tcPr marL="137160" marR="137160" marT="68580" marB="68580"/>
                </a:tc>
                <a:tc>
                  <a:txBody>
                    <a:bodyPr/>
                    <a:lstStyle/>
                    <a:p>
                      <a:pPr algn="ctr"/>
                      <a:r>
                        <a:rPr lang="en-US" sz="2800" dirty="0">
                          <a:solidFill>
                            <a:schemeClr val="tx1"/>
                          </a:solidFill>
                        </a:rPr>
                        <a:t>Feed</a:t>
                      </a:r>
                    </a:p>
                  </a:txBody>
                  <a:tcPr marL="137160" marR="137160" marT="68580" marB="68580"/>
                </a:tc>
                <a:tc>
                  <a:txBody>
                    <a:bodyPr/>
                    <a:lstStyle/>
                    <a:p>
                      <a:pPr algn="ctr"/>
                      <a:r>
                        <a:rPr lang="en-US" sz="2800" dirty="0">
                          <a:solidFill>
                            <a:schemeClr val="tx1"/>
                          </a:solidFill>
                        </a:rPr>
                        <a:t>Distillate</a:t>
                      </a:r>
                    </a:p>
                  </a:txBody>
                  <a:tcPr marL="137160" marR="137160" marT="68580" marB="68580"/>
                </a:tc>
                <a:extLst>
                  <a:ext uri="{0D108BD9-81ED-4DB2-BD59-A6C34878D82A}">
                    <a16:rowId xmlns:a16="http://schemas.microsoft.com/office/drawing/2014/main" val="785176405"/>
                  </a:ext>
                </a:extLst>
              </a:tr>
              <a:tr h="430240">
                <a:tc>
                  <a:txBody>
                    <a:bodyPr/>
                    <a:lstStyle/>
                    <a:p>
                      <a:pPr algn="ctr"/>
                      <a:r>
                        <a:rPr lang="en-US" sz="2400" dirty="0">
                          <a:solidFill>
                            <a:schemeClr val="tx1"/>
                          </a:solidFill>
                        </a:rPr>
                        <a:t>TDS</a:t>
                      </a:r>
                    </a:p>
                  </a:txBody>
                  <a:tcPr marL="137160" marR="137160" marT="68580" marB="68580"/>
                </a:tc>
                <a:tc>
                  <a:txBody>
                    <a:bodyPr/>
                    <a:lstStyle/>
                    <a:p>
                      <a:pPr algn="ctr"/>
                      <a:r>
                        <a:rPr lang="en-US" sz="2400" dirty="0">
                          <a:solidFill>
                            <a:schemeClr val="tx1"/>
                          </a:solidFill>
                        </a:rPr>
                        <a:t>126,000</a:t>
                      </a:r>
                    </a:p>
                  </a:txBody>
                  <a:tcPr marL="137160" marR="137160" marT="68580" marB="68580"/>
                </a:tc>
                <a:tc>
                  <a:txBody>
                    <a:bodyPr/>
                    <a:lstStyle/>
                    <a:p>
                      <a:pPr algn="ctr"/>
                      <a:r>
                        <a:rPr lang="en-US" sz="2400" dirty="0">
                          <a:solidFill>
                            <a:schemeClr val="tx1"/>
                          </a:solidFill>
                        </a:rPr>
                        <a:t>350+/-150</a:t>
                      </a:r>
                    </a:p>
                  </a:txBody>
                  <a:tcPr marL="137160" marR="137160" marT="68580" marB="68580"/>
                </a:tc>
                <a:extLst>
                  <a:ext uri="{0D108BD9-81ED-4DB2-BD59-A6C34878D82A}">
                    <a16:rowId xmlns:a16="http://schemas.microsoft.com/office/drawing/2014/main" val="3116825175"/>
                  </a:ext>
                </a:extLst>
              </a:tr>
              <a:tr h="460720">
                <a:tc>
                  <a:txBody>
                    <a:bodyPr/>
                    <a:lstStyle/>
                    <a:p>
                      <a:pPr algn="ctr"/>
                      <a:r>
                        <a:rPr lang="en-US" sz="2400" dirty="0">
                          <a:solidFill>
                            <a:schemeClr val="tx1"/>
                          </a:solidFill>
                        </a:rPr>
                        <a:t>TPH</a:t>
                      </a:r>
                    </a:p>
                  </a:txBody>
                  <a:tcPr marL="137160" marR="137160" marT="68580" marB="68580"/>
                </a:tc>
                <a:tc>
                  <a:txBody>
                    <a:bodyPr/>
                    <a:lstStyle/>
                    <a:p>
                      <a:pPr algn="ctr"/>
                      <a:r>
                        <a:rPr lang="en-US" sz="2400" dirty="0">
                          <a:solidFill>
                            <a:schemeClr val="tx1"/>
                          </a:solidFill>
                        </a:rPr>
                        <a:t>75+/-70</a:t>
                      </a:r>
                    </a:p>
                  </a:txBody>
                  <a:tcPr marL="137160" marR="137160" marT="68580" marB="68580"/>
                </a:tc>
                <a:tc>
                  <a:txBody>
                    <a:bodyPr/>
                    <a:lstStyle/>
                    <a:p>
                      <a:pPr algn="ctr"/>
                      <a:r>
                        <a:rPr lang="en-US" sz="2400" dirty="0">
                          <a:solidFill>
                            <a:schemeClr val="tx1"/>
                          </a:solidFill>
                        </a:rPr>
                        <a:t>11+/-3</a:t>
                      </a:r>
                    </a:p>
                  </a:txBody>
                  <a:tcPr marL="137160" marR="137160" marT="68580" marB="68580"/>
                </a:tc>
                <a:extLst>
                  <a:ext uri="{0D108BD9-81ED-4DB2-BD59-A6C34878D82A}">
                    <a16:rowId xmlns:a16="http://schemas.microsoft.com/office/drawing/2014/main" val="213202828"/>
                  </a:ext>
                </a:extLst>
              </a:tr>
              <a:tr h="567400">
                <a:tc>
                  <a:txBody>
                    <a:bodyPr/>
                    <a:lstStyle/>
                    <a:p>
                      <a:pPr algn="ctr"/>
                      <a:r>
                        <a:rPr lang="en-US" sz="2400" dirty="0">
                          <a:solidFill>
                            <a:schemeClr val="tx1"/>
                          </a:solidFill>
                        </a:rPr>
                        <a:t>Ammonia</a:t>
                      </a:r>
                    </a:p>
                  </a:txBody>
                  <a:tcPr marL="137160" marR="137160" marT="68580" marB="68580"/>
                </a:tc>
                <a:tc>
                  <a:txBody>
                    <a:bodyPr/>
                    <a:lstStyle/>
                    <a:p>
                      <a:pPr algn="ctr"/>
                      <a:r>
                        <a:rPr lang="en-US" sz="2400" dirty="0">
                          <a:solidFill>
                            <a:schemeClr val="tx1"/>
                          </a:solidFill>
                        </a:rPr>
                        <a:t>~400</a:t>
                      </a:r>
                    </a:p>
                  </a:txBody>
                  <a:tcPr marL="137160" marR="137160" marT="68580" marB="68580"/>
                </a:tc>
                <a:tc>
                  <a:txBody>
                    <a:bodyPr/>
                    <a:lstStyle/>
                    <a:p>
                      <a:pPr algn="ctr"/>
                      <a:r>
                        <a:rPr lang="en-US" sz="2400" dirty="0">
                          <a:solidFill>
                            <a:schemeClr val="tx1"/>
                          </a:solidFill>
                        </a:rPr>
                        <a:t>46</a:t>
                      </a:r>
                    </a:p>
                  </a:txBody>
                  <a:tcPr marL="137160" marR="137160" marT="68580" marB="68580"/>
                </a:tc>
                <a:extLst>
                  <a:ext uri="{0D108BD9-81ED-4DB2-BD59-A6C34878D82A}">
                    <a16:rowId xmlns:a16="http://schemas.microsoft.com/office/drawing/2014/main" val="2865412132"/>
                  </a:ext>
                </a:extLst>
              </a:tr>
              <a:tr h="457200">
                <a:tc>
                  <a:txBody>
                    <a:bodyPr/>
                    <a:lstStyle/>
                    <a:p>
                      <a:pPr algn="ctr"/>
                      <a:r>
                        <a:rPr lang="en-US" sz="2400" dirty="0">
                          <a:solidFill>
                            <a:schemeClr val="tx1"/>
                          </a:solidFill>
                        </a:rPr>
                        <a:t>Fe</a:t>
                      </a:r>
                    </a:p>
                  </a:txBody>
                  <a:tcPr marL="137160" marR="137160" marT="68580" marB="68580"/>
                </a:tc>
                <a:tc>
                  <a:txBody>
                    <a:bodyPr/>
                    <a:lstStyle/>
                    <a:p>
                      <a:pPr algn="ctr"/>
                      <a:r>
                        <a:rPr lang="en-US" sz="2400" dirty="0">
                          <a:solidFill>
                            <a:schemeClr val="tx1"/>
                          </a:solidFill>
                        </a:rPr>
                        <a:t>1</a:t>
                      </a:r>
                    </a:p>
                  </a:txBody>
                  <a:tcPr marL="137160" marR="137160" marT="68580" marB="68580"/>
                </a:tc>
                <a:tc>
                  <a:txBody>
                    <a:bodyPr/>
                    <a:lstStyle/>
                    <a:p>
                      <a:pPr algn="ctr"/>
                      <a:r>
                        <a:rPr lang="en-US" sz="2400" dirty="0">
                          <a:solidFill>
                            <a:schemeClr val="tx1"/>
                          </a:solidFill>
                        </a:rPr>
                        <a:t>0</a:t>
                      </a:r>
                    </a:p>
                  </a:txBody>
                  <a:tcPr marL="137160" marR="137160" marT="68580" marB="68580"/>
                </a:tc>
                <a:extLst>
                  <a:ext uri="{0D108BD9-81ED-4DB2-BD59-A6C34878D82A}">
                    <a16:rowId xmlns:a16="http://schemas.microsoft.com/office/drawing/2014/main" val="1717049275"/>
                  </a:ext>
                </a:extLst>
              </a:tr>
              <a:tr h="586441">
                <a:tc>
                  <a:txBody>
                    <a:bodyPr/>
                    <a:lstStyle/>
                    <a:p>
                      <a:pPr algn="ctr"/>
                      <a:r>
                        <a:rPr lang="en-US" sz="2400" dirty="0">
                          <a:solidFill>
                            <a:schemeClr val="tx1"/>
                          </a:solidFill>
                        </a:rPr>
                        <a:t>Mn</a:t>
                      </a:r>
                    </a:p>
                  </a:txBody>
                  <a:tcPr marL="137160" marR="137160" marT="68580" marB="68580"/>
                </a:tc>
                <a:tc>
                  <a:txBody>
                    <a:bodyPr/>
                    <a:lstStyle/>
                    <a:p>
                      <a:pPr algn="ctr"/>
                      <a:r>
                        <a:rPr lang="en-US" sz="2400" dirty="0">
                          <a:solidFill>
                            <a:schemeClr val="tx1"/>
                          </a:solidFill>
                        </a:rPr>
                        <a:t>0.36</a:t>
                      </a:r>
                    </a:p>
                  </a:txBody>
                  <a:tcPr marL="137160" marR="137160" marT="68580" marB="68580"/>
                </a:tc>
                <a:tc>
                  <a:txBody>
                    <a:bodyPr/>
                    <a:lstStyle/>
                    <a:p>
                      <a:pPr algn="ctr"/>
                      <a:r>
                        <a:rPr lang="en-US" sz="2400" dirty="0">
                          <a:solidFill>
                            <a:schemeClr val="tx1"/>
                          </a:solidFill>
                        </a:rPr>
                        <a:t>0.004</a:t>
                      </a:r>
                    </a:p>
                  </a:txBody>
                  <a:tcPr marL="137160" marR="137160" marT="68580" marB="68580"/>
                </a:tc>
                <a:extLst>
                  <a:ext uri="{0D108BD9-81ED-4DB2-BD59-A6C34878D82A}">
                    <a16:rowId xmlns:a16="http://schemas.microsoft.com/office/drawing/2014/main" val="3291480976"/>
                  </a:ext>
                </a:extLst>
              </a:tr>
              <a:tr h="434639">
                <a:tc>
                  <a:txBody>
                    <a:bodyPr/>
                    <a:lstStyle/>
                    <a:p>
                      <a:pPr algn="ctr"/>
                      <a:r>
                        <a:rPr lang="en-US" sz="2400" dirty="0">
                          <a:solidFill>
                            <a:schemeClr val="tx1"/>
                          </a:solidFill>
                        </a:rPr>
                        <a:t>Na</a:t>
                      </a:r>
                    </a:p>
                  </a:txBody>
                  <a:tcPr marL="137160" marR="137160" marT="68580" marB="68580"/>
                </a:tc>
                <a:tc>
                  <a:txBody>
                    <a:bodyPr/>
                    <a:lstStyle/>
                    <a:p>
                      <a:pPr algn="ctr"/>
                      <a:r>
                        <a:rPr lang="en-US" sz="2400" dirty="0">
                          <a:solidFill>
                            <a:schemeClr val="tx1"/>
                          </a:solidFill>
                        </a:rPr>
                        <a:t>38162</a:t>
                      </a:r>
                    </a:p>
                  </a:txBody>
                  <a:tcPr marL="137160" marR="137160" marT="68580" marB="68580"/>
                </a:tc>
                <a:tc>
                  <a:txBody>
                    <a:bodyPr/>
                    <a:lstStyle/>
                    <a:p>
                      <a:pPr algn="ctr"/>
                      <a:r>
                        <a:rPr lang="en-US" sz="2400" dirty="0">
                          <a:solidFill>
                            <a:schemeClr val="tx1"/>
                          </a:solidFill>
                        </a:rPr>
                        <a:t>102</a:t>
                      </a:r>
                    </a:p>
                  </a:txBody>
                  <a:tcPr marL="137160" marR="137160" marT="68580" marB="68580"/>
                </a:tc>
                <a:extLst>
                  <a:ext uri="{0D108BD9-81ED-4DB2-BD59-A6C34878D82A}">
                    <a16:rowId xmlns:a16="http://schemas.microsoft.com/office/drawing/2014/main" val="3874637780"/>
                  </a:ext>
                </a:extLst>
              </a:tr>
              <a:tr h="465119">
                <a:tc>
                  <a:txBody>
                    <a:bodyPr/>
                    <a:lstStyle/>
                    <a:p>
                      <a:pPr algn="ctr"/>
                      <a:r>
                        <a:rPr lang="en-US" sz="2400" dirty="0">
                          <a:solidFill>
                            <a:schemeClr val="tx1"/>
                          </a:solidFill>
                        </a:rPr>
                        <a:t>Ca</a:t>
                      </a:r>
                    </a:p>
                  </a:txBody>
                  <a:tcPr marL="137160" marR="137160" marT="68580" marB="68580"/>
                </a:tc>
                <a:tc>
                  <a:txBody>
                    <a:bodyPr/>
                    <a:lstStyle/>
                    <a:p>
                      <a:pPr algn="ctr"/>
                      <a:r>
                        <a:rPr lang="en-US" sz="2400" dirty="0">
                          <a:solidFill>
                            <a:schemeClr val="tx1"/>
                          </a:solidFill>
                        </a:rPr>
                        <a:t>4554</a:t>
                      </a:r>
                    </a:p>
                  </a:txBody>
                  <a:tcPr marL="137160" marR="137160" marT="68580" marB="68580"/>
                </a:tc>
                <a:tc>
                  <a:txBody>
                    <a:bodyPr/>
                    <a:lstStyle/>
                    <a:p>
                      <a:pPr algn="ctr"/>
                      <a:r>
                        <a:rPr lang="en-US" sz="2400" dirty="0">
                          <a:solidFill>
                            <a:schemeClr val="tx1"/>
                          </a:solidFill>
                        </a:rPr>
                        <a:t>7</a:t>
                      </a:r>
                    </a:p>
                  </a:txBody>
                  <a:tcPr marL="137160" marR="137160" marT="68580" marB="68580"/>
                </a:tc>
                <a:extLst>
                  <a:ext uri="{0D108BD9-81ED-4DB2-BD59-A6C34878D82A}">
                    <a16:rowId xmlns:a16="http://schemas.microsoft.com/office/drawing/2014/main" val="29374620"/>
                  </a:ext>
                </a:extLst>
              </a:tr>
              <a:tr h="419399">
                <a:tc>
                  <a:txBody>
                    <a:bodyPr/>
                    <a:lstStyle/>
                    <a:p>
                      <a:pPr algn="ctr"/>
                      <a:r>
                        <a:rPr lang="en-US" sz="2400" dirty="0" err="1">
                          <a:solidFill>
                            <a:schemeClr val="tx1"/>
                          </a:solidFill>
                        </a:rPr>
                        <a:t>Pb</a:t>
                      </a:r>
                      <a:endParaRPr lang="en-US" sz="2400" dirty="0">
                        <a:solidFill>
                          <a:schemeClr val="tx1"/>
                        </a:solidFill>
                      </a:endParaRPr>
                    </a:p>
                  </a:txBody>
                  <a:tcPr marL="137160" marR="137160" marT="68580" marB="68580"/>
                </a:tc>
                <a:tc>
                  <a:txBody>
                    <a:bodyPr/>
                    <a:lstStyle/>
                    <a:p>
                      <a:pPr algn="ctr"/>
                      <a:r>
                        <a:rPr lang="en-US" sz="2400" dirty="0">
                          <a:solidFill>
                            <a:schemeClr val="tx1"/>
                          </a:solidFill>
                        </a:rPr>
                        <a:t>0</a:t>
                      </a:r>
                    </a:p>
                  </a:txBody>
                  <a:tcPr marL="137160" marR="137160" marT="68580" marB="68580"/>
                </a:tc>
                <a:tc>
                  <a:txBody>
                    <a:bodyPr/>
                    <a:lstStyle/>
                    <a:p>
                      <a:pPr algn="ctr"/>
                      <a:r>
                        <a:rPr lang="en-US" sz="2400" dirty="0">
                          <a:solidFill>
                            <a:schemeClr val="tx1"/>
                          </a:solidFill>
                        </a:rPr>
                        <a:t>0.006</a:t>
                      </a:r>
                    </a:p>
                  </a:txBody>
                  <a:tcPr marL="137160" marR="137160" marT="68580" marB="68580"/>
                </a:tc>
                <a:extLst>
                  <a:ext uri="{0D108BD9-81ED-4DB2-BD59-A6C34878D82A}">
                    <a16:rowId xmlns:a16="http://schemas.microsoft.com/office/drawing/2014/main" val="694235777"/>
                  </a:ext>
                </a:extLst>
              </a:tr>
              <a:tr h="449879">
                <a:tc>
                  <a:txBody>
                    <a:bodyPr/>
                    <a:lstStyle/>
                    <a:p>
                      <a:pPr algn="ctr"/>
                      <a:r>
                        <a:rPr lang="en-US" sz="2400" dirty="0">
                          <a:solidFill>
                            <a:schemeClr val="tx1"/>
                          </a:solidFill>
                        </a:rPr>
                        <a:t>HCO3</a:t>
                      </a:r>
                    </a:p>
                  </a:txBody>
                  <a:tcPr marL="137160" marR="137160" marT="68580" marB="68580"/>
                </a:tc>
                <a:tc>
                  <a:txBody>
                    <a:bodyPr/>
                    <a:lstStyle/>
                    <a:p>
                      <a:pPr algn="ctr"/>
                      <a:r>
                        <a:rPr lang="en-US" sz="2400" dirty="0">
                          <a:solidFill>
                            <a:schemeClr val="tx1"/>
                          </a:solidFill>
                        </a:rPr>
                        <a:t>120</a:t>
                      </a:r>
                    </a:p>
                  </a:txBody>
                  <a:tcPr marL="137160" marR="137160" marT="68580" marB="68580"/>
                </a:tc>
                <a:tc>
                  <a:txBody>
                    <a:bodyPr/>
                    <a:lstStyle/>
                    <a:p>
                      <a:pPr algn="ctr"/>
                      <a:r>
                        <a:rPr lang="en-US" sz="2400" dirty="0">
                          <a:solidFill>
                            <a:schemeClr val="tx1"/>
                          </a:solidFill>
                        </a:rPr>
                        <a:t>200</a:t>
                      </a:r>
                    </a:p>
                  </a:txBody>
                  <a:tcPr marL="137160" marR="137160" marT="68580" marB="68580"/>
                </a:tc>
                <a:extLst>
                  <a:ext uri="{0D108BD9-81ED-4DB2-BD59-A6C34878D82A}">
                    <a16:rowId xmlns:a16="http://schemas.microsoft.com/office/drawing/2014/main" val="764062425"/>
                  </a:ext>
                </a:extLst>
              </a:tr>
              <a:tr h="404159">
                <a:tc>
                  <a:txBody>
                    <a:bodyPr/>
                    <a:lstStyle/>
                    <a:p>
                      <a:pPr algn="ctr"/>
                      <a:r>
                        <a:rPr lang="en-US" sz="2400" dirty="0">
                          <a:solidFill>
                            <a:schemeClr val="tx1"/>
                          </a:solidFill>
                        </a:rPr>
                        <a:t>SO4</a:t>
                      </a:r>
                    </a:p>
                  </a:txBody>
                  <a:tcPr marL="137160" marR="137160" marT="68580" marB="68580"/>
                </a:tc>
                <a:tc>
                  <a:txBody>
                    <a:bodyPr/>
                    <a:lstStyle/>
                    <a:p>
                      <a:pPr algn="ctr"/>
                      <a:r>
                        <a:rPr lang="en-US" sz="2400" dirty="0">
                          <a:solidFill>
                            <a:schemeClr val="tx1"/>
                          </a:solidFill>
                        </a:rPr>
                        <a:t>270</a:t>
                      </a:r>
                    </a:p>
                  </a:txBody>
                  <a:tcPr marL="137160" marR="137160" marT="68580" marB="68580"/>
                </a:tc>
                <a:tc>
                  <a:txBody>
                    <a:bodyPr/>
                    <a:lstStyle/>
                    <a:p>
                      <a:pPr algn="ctr"/>
                      <a:r>
                        <a:rPr lang="en-US" sz="2400" dirty="0">
                          <a:solidFill>
                            <a:schemeClr val="tx1"/>
                          </a:solidFill>
                        </a:rPr>
                        <a:t>10</a:t>
                      </a:r>
                    </a:p>
                  </a:txBody>
                  <a:tcPr marL="137160" marR="137160" marT="68580" marB="68580"/>
                </a:tc>
                <a:extLst>
                  <a:ext uri="{0D108BD9-81ED-4DB2-BD59-A6C34878D82A}">
                    <a16:rowId xmlns:a16="http://schemas.microsoft.com/office/drawing/2014/main" val="2082957397"/>
                  </a:ext>
                </a:extLst>
              </a:tr>
              <a:tr h="434639">
                <a:tc>
                  <a:txBody>
                    <a:bodyPr/>
                    <a:lstStyle/>
                    <a:p>
                      <a:pPr algn="ctr"/>
                      <a:r>
                        <a:rPr lang="en-US" sz="2400" dirty="0">
                          <a:solidFill>
                            <a:schemeClr val="tx1"/>
                          </a:solidFill>
                        </a:rPr>
                        <a:t>Mg</a:t>
                      </a:r>
                    </a:p>
                  </a:txBody>
                  <a:tcPr marL="137160" marR="137160" marT="68580" marB="68580"/>
                </a:tc>
                <a:tc>
                  <a:txBody>
                    <a:bodyPr/>
                    <a:lstStyle/>
                    <a:p>
                      <a:pPr algn="ctr"/>
                      <a:r>
                        <a:rPr lang="en-US" sz="2400" dirty="0">
                          <a:solidFill>
                            <a:schemeClr val="tx1"/>
                          </a:solidFill>
                        </a:rPr>
                        <a:t>751</a:t>
                      </a:r>
                    </a:p>
                  </a:txBody>
                  <a:tcPr marL="137160" marR="137160" marT="68580" marB="68580"/>
                </a:tc>
                <a:tc>
                  <a:txBody>
                    <a:bodyPr/>
                    <a:lstStyle/>
                    <a:p>
                      <a:pPr algn="ctr"/>
                      <a:r>
                        <a:rPr lang="en-US" sz="2400" dirty="0">
                          <a:solidFill>
                            <a:schemeClr val="tx1"/>
                          </a:solidFill>
                        </a:rPr>
                        <a:t>1.5</a:t>
                      </a:r>
                    </a:p>
                  </a:txBody>
                  <a:tcPr marL="137160" marR="137160" marT="68580" marB="68580"/>
                </a:tc>
                <a:extLst>
                  <a:ext uri="{0D108BD9-81ED-4DB2-BD59-A6C34878D82A}">
                    <a16:rowId xmlns:a16="http://schemas.microsoft.com/office/drawing/2014/main" val="1316264818"/>
                  </a:ext>
                </a:extLst>
              </a:tr>
              <a:tr h="465119">
                <a:tc>
                  <a:txBody>
                    <a:bodyPr/>
                    <a:lstStyle/>
                    <a:p>
                      <a:pPr algn="ctr"/>
                      <a:r>
                        <a:rPr lang="en-US" sz="2400" dirty="0">
                          <a:solidFill>
                            <a:schemeClr val="tx1"/>
                          </a:solidFill>
                        </a:rPr>
                        <a:t>K</a:t>
                      </a:r>
                    </a:p>
                  </a:txBody>
                  <a:tcPr marL="137160" marR="137160" marT="68580" marB="68580"/>
                </a:tc>
                <a:tc>
                  <a:txBody>
                    <a:bodyPr/>
                    <a:lstStyle/>
                    <a:p>
                      <a:pPr algn="ctr"/>
                      <a:r>
                        <a:rPr lang="en-US" sz="2400" dirty="0">
                          <a:solidFill>
                            <a:schemeClr val="tx1"/>
                          </a:solidFill>
                        </a:rPr>
                        <a:t>647</a:t>
                      </a:r>
                    </a:p>
                  </a:txBody>
                  <a:tcPr marL="137160" marR="137160" marT="68580" marB="68580"/>
                </a:tc>
                <a:tc>
                  <a:txBody>
                    <a:bodyPr/>
                    <a:lstStyle/>
                    <a:p>
                      <a:pPr algn="ctr"/>
                      <a:r>
                        <a:rPr lang="en-US" sz="2400" dirty="0">
                          <a:solidFill>
                            <a:schemeClr val="tx1"/>
                          </a:solidFill>
                        </a:rPr>
                        <a:t>0.9</a:t>
                      </a:r>
                    </a:p>
                  </a:txBody>
                  <a:tcPr marL="137160" marR="137160" marT="68580" marB="68580"/>
                </a:tc>
                <a:extLst>
                  <a:ext uri="{0D108BD9-81ED-4DB2-BD59-A6C34878D82A}">
                    <a16:rowId xmlns:a16="http://schemas.microsoft.com/office/drawing/2014/main" val="3463123376"/>
                  </a:ext>
                </a:extLst>
              </a:tr>
              <a:tr h="586441">
                <a:tc>
                  <a:txBody>
                    <a:bodyPr/>
                    <a:lstStyle/>
                    <a:p>
                      <a:pPr algn="ctr"/>
                      <a:r>
                        <a:rPr lang="en-US" sz="2400" dirty="0">
                          <a:solidFill>
                            <a:schemeClr val="tx1"/>
                          </a:solidFill>
                        </a:rPr>
                        <a:t>Ba</a:t>
                      </a:r>
                    </a:p>
                  </a:txBody>
                  <a:tcPr marL="137160" marR="137160" marT="68580" marB="68580"/>
                </a:tc>
                <a:tc>
                  <a:txBody>
                    <a:bodyPr/>
                    <a:lstStyle/>
                    <a:p>
                      <a:pPr algn="ctr"/>
                      <a:r>
                        <a:rPr lang="en-US" sz="2400" dirty="0">
                          <a:solidFill>
                            <a:schemeClr val="tx1"/>
                          </a:solidFill>
                        </a:rPr>
                        <a:t>6.6</a:t>
                      </a:r>
                    </a:p>
                  </a:txBody>
                  <a:tcPr marL="137160" marR="137160" marT="68580" marB="68580"/>
                </a:tc>
                <a:tc>
                  <a:txBody>
                    <a:bodyPr/>
                    <a:lstStyle/>
                    <a:p>
                      <a:pPr algn="ctr"/>
                      <a:r>
                        <a:rPr lang="en-US" sz="2400" dirty="0">
                          <a:solidFill>
                            <a:schemeClr val="tx1"/>
                          </a:solidFill>
                        </a:rPr>
                        <a:t>0.9</a:t>
                      </a:r>
                    </a:p>
                  </a:txBody>
                  <a:tcPr marL="137160" marR="137160" marT="68580" marB="68580"/>
                </a:tc>
                <a:extLst>
                  <a:ext uri="{0D108BD9-81ED-4DB2-BD59-A6C34878D82A}">
                    <a16:rowId xmlns:a16="http://schemas.microsoft.com/office/drawing/2014/main" val="995035206"/>
                  </a:ext>
                </a:extLst>
              </a:tr>
            </a:tbl>
          </a:graphicData>
        </a:graphic>
      </p:graphicFrame>
      <p:graphicFrame>
        <p:nvGraphicFramePr>
          <p:cNvPr id="7" name="Chart 6">
            <a:extLst>
              <a:ext uri="{FF2B5EF4-FFF2-40B4-BE49-F238E27FC236}">
                <a16:creationId xmlns:a16="http://schemas.microsoft.com/office/drawing/2014/main" id="{7082E40D-6FF6-2C49-B721-540FF1355515}"/>
              </a:ext>
            </a:extLst>
          </p:cNvPr>
          <p:cNvGraphicFramePr/>
          <p:nvPr>
            <p:extLst>
              <p:ext uri="{D42A27DB-BD31-4B8C-83A1-F6EECF244321}">
                <p14:modId xmlns:p14="http://schemas.microsoft.com/office/powerpoint/2010/main" val="3187801162"/>
              </p:ext>
            </p:extLst>
          </p:nvPr>
        </p:nvGraphicFramePr>
        <p:xfrm>
          <a:off x="9724485" y="2587693"/>
          <a:ext cx="6909955" cy="32705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EB2A8C5A-CE0C-5348-9718-9C7CDAFECF46}"/>
              </a:ext>
            </a:extLst>
          </p:cNvPr>
          <p:cNvGraphicFramePr/>
          <p:nvPr>
            <p:extLst>
              <p:ext uri="{D42A27DB-BD31-4B8C-83A1-F6EECF244321}">
                <p14:modId xmlns:p14="http://schemas.microsoft.com/office/powerpoint/2010/main" val="1221757483"/>
              </p:ext>
            </p:extLst>
          </p:nvPr>
        </p:nvGraphicFramePr>
        <p:xfrm>
          <a:off x="9724485" y="6016560"/>
          <a:ext cx="6909955" cy="3336873"/>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B5EE13B8-4E72-FF4A-A07B-BA91DCF8E5E3}"/>
              </a:ext>
            </a:extLst>
          </p:cNvPr>
          <p:cNvSpPr txBox="1"/>
          <p:nvPr/>
        </p:nvSpPr>
        <p:spPr>
          <a:xfrm>
            <a:off x="6673820" y="8252451"/>
            <a:ext cx="1997676" cy="1569660"/>
          </a:xfrm>
          <a:prstGeom prst="rect">
            <a:avLst/>
          </a:prstGeom>
          <a:noFill/>
        </p:spPr>
        <p:txBody>
          <a:bodyPr wrap="square" rtlCol="0">
            <a:spAutoFit/>
          </a:bodyPr>
          <a:lstStyle/>
          <a:p>
            <a:r>
              <a:rPr lang="en-US" sz="3200" dirty="0"/>
              <a:t>Permian Thermal Treatment</a:t>
            </a:r>
          </a:p>
        </p:txBody>
      </p:sp>
      <p:sp>
        <p:nvSpPr>
          <p:cNvPr id="11" name="Slide Number Placeholder 10">
            <a:extLst>
              <a:ext uri="{FF2B5EF4-FFF2-40B4-BE49-F238E27FC236}">
                <a16:creationId xmlns:a16="http://schemas.microsoft.com/office/drawing/2014/main" id="{0A1C6DD6-E823-694B-B121-4CFF89C27611}"/>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12" name="TextBox 11">
            <a:extLst>
              <a:ext uri="{FF2B5EF4-FFF2-40B4-BE49-F238E27FC236}">
                <a16:creationId xmlns:a16="http://schemas.microsoft.com/office/drawing/2014/main" id="{A8099458-9483-AA4A-9387-0368307D8DE2}"/>
              </a:ext>
            </a:extLst>
          </p:cNvPr>
          <p:cNvSpPr txBox="1"/>
          <p:nvPr/>
        </p:nvSpPr>
        <p:spPr>
          <a:xfrm>
            <a:off x="17621267" y="9559676"/>
            <a:ext cx="495649" cy="461665"/>
          </a:xfrm>
          <a:prstGeom prst="rect">
            <a:avLst/>
          </a:prstGeom>
          <a:noFill/>
        </p:spPr>
        <p:txBody>
          <a:bodyPr wrap="none" rtlCol="0">
            <a:spAutoFit/>
          </a:bodyPr>
          <a:lstStyle/>
          <a:p>
            <a:r>
              <a:rPr lang="en-US" sz="2400" dirty="0"/>
              <a:t>12</a:t>
            </a:r>
          </a:p>
        </p:txBody>
      </p:sp>
    </p:spTree>
    <p:extLst>
      <p:ext uri="{BB962C8B-B14F-4D97-AF65-F5344CB8AC3E}">
        <p14:creationId xmlns:p14="http://schemas.microsoft.com/office/powerpoint/2010/main" val="243459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8288000" cy="2428506"/>
          </a:xfrm>
          <a:prstGeom prst="rect">
            <a:avLst/>
          </a:prstGeom>
        </p:spPr>
      </p:pic>
      <p:sp>
        <p:nvSpPr>
          <p:cNvPr id="5" name="TextBox 5"/>
          <p:cNvSpPr txBox="1"/>
          <p:nvPr/>
        </p:nvSpPr>
        <p:spPr>
          <a:xfrm>
            <a:off x="3886200" y="401339"/>
            <a:ext cx="13754100" cy="1477328"/>
          </a:xfrm>
          <a:prstGeom prst="rect">
            <a:avLst/>
          </a:prstGeom>
        </p:spPr>
        <p:txBody>
          <a:bodyPr wrap="square" lIns="0" tIns="0" rIns="0" bIns="0" rtlCol="0" anchor="t">
            <a:spAutoFit/>
          </a:bodyPr>
          <a:lstStyle/>
          <a:p>
            <a:pPr algn="ctr"/>
            <a:r>
              <a:rPr lang="en-US" sz="4800" dirty="0">
                <a:solidFill>
                  <a:srgbClr val="000000"/>
                </a:solidFill>
                <a:latin typeface="Canva Sans"/>
              </a:rPr>
              <a:t>Treatment and Innovation Can Address Other Produced Water Stewardship Challenges </a:t>
            </a:r>
          </a:p>
        </p:txBody>
      </p:sp>
      <p:pic>
        <p:nvPicPr>
          <p:cNvPr id="9" name="Picture 8">
            <a:extLst>
              <a:ext uri="{FF2B5EF4-FFF2-40B4-BE49-F238E27FC236}">
                <a16:creationId xmlns:a16="http://schemas.microsoft.com/office/drawing/2014/main" id="{55E5743A-186D-954F-AAB4-49D524D17E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1038" y="2590175"/>
            <a:ext cx="4518390" cy="3012260"/>
          </a:xfrm>
          <a:prstGeom prst="rect">
            <a:avLst/>
          </a:prstGeom>
        </p:spPr>
      </p:pic>
      <p:pic>
        <p:nvPicPr>
          <p:cNvPr id="10" name="Picture 9">
            <a:extLst>
              <a:ext uri="{FF2B5EF4-FFF2-40B4-BE49-F238E27FC236}">
                <a16:creationId xmlns:a16="http://schemas.microsoft.com/office/drawing/2014/main" id="{0CEA94A1-5B3A-3546-9BAB-ADDE19C214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84699" y="2637715"/>
            <a:ext cx="4553868" cy="2973596"/>
          </a:xfrm>
          <a:prstGeom prst="rect">
            <a:avLst/>
          </a:prstGeom>
        </p:spPr>
      </p:pic>
      <p:sp>
        <p:nvSpPr>
          <p:cNvPr id="11" name="TextBox 10">
            <a:extLst>
              <a:ext uri="{FF2B5EF4-FFF2-40B4-BE49-F238E27FC236}">
                <a16:creationId xmlns:a16="http://schemas.microsoft.com/office/drawing/2014/main" id="{4D3B1E1C-65A9-4F42-81C9-AEBF927C7067}"/>
              </a:ext>
            </a:extLst>
          </p:cNvPr>
          <p:cNvSpPr txBox="1"/>
          <p:nvPr/>
        </p:nvSpPr>
        <p:spPr>
          <a:xfrm>
            <a:off x="922134" y="5773732"/>
            <a:ext cx="3970959" cy="646331"/>
          </a:xfrm>
          <a:prstGeom prst="rect">
            <a:avLst/>
          </a:prstGeom>
          <a:noFill/>
        </p:spPr>
        <p:txBody>
          <a:bodyPr wrap="none" rtlCol="0">
            <a:spAutoFit/>
          </a:bodyPr>
          <a:lstStyle/>
          <a:p>
            <a:r>
              <a:rPr lang="en-US" sz="3600" dirty="0"/>
              <a:t>Wink Sink #1 and #2</a:t>
            </a:r>
          </a:p>
        </p:txBody>
      </p:sp>
      <p:sp>
        <p:nvSpPr>
          <p:cNvPr id="12" name="TextBox 11">
            <a:extLst>
              <a:ext uri="{FF2B5EF4-FFF2-40B4-BE49-F238E27FC236}">
                <a16:creationId xmlns:a16="http://schemas.microsoft.com/office/drawing/2014/main" id="{CBE76CC5-4CE6-9C46-B91E-8B396FC8EBA5}"/>
              </a:ext>
            </a:extLst>
          </p:cNvPr>
          <p:cNvSpPr txBox="1"/>
          <p:nvPr/>
        </p:nvSpPr>
        <p:spPr>
          <a:xfrm>
            <a:off x="12826149" y="5676030"/>
            <a:ext cx="4470968" cy="1200329"/>
          </a:xfrm>
          <a:prstGeom prst="rect">
            <a:avLst/>
          </a:prstGeom>
          <a:noFill/>
        </p:spPr>
        <p:txBody>
          <a:bodyPr wrap="none" rtlCol="0">
            <a:spAutoFit/>
          </a:bodyPr>
          <a:lstStyle/>
          <a:p>
            <a:pPr algn="ctr"/>
            <a:r>
              <a:rPr lang="en-US" sz="3600" dirty="0"/>
              <a:t>65-acre Lake Boehmer </a:t>
            </a:r>
          </a:p>
          <a:p>
            <a:pPr algn="ctr"/>
            <a:endParaRPr lang="en-US" sz="3600" dirty="0"/>
          </a:p>
        </p:txBody>
      </p:sp>
      <p:pic>
        <p:nvPicPr>
          <p:cNvPr id="13" name="Picture 12">
            <a:extLst>
              <a:ext uri="{FF2B5EF4-FFF2-40B4-BE49-F238E27FC236}">
                <a16:creationId xmlns:a16="http://schemas.microsoft.com/office/drawing/2014/main" id="{8E2723E9-5C09-914C-B0E6-0BAE8FBDE3B5}"/>
              </a:ext>
            </a:extLst>
          </p:cNvPr>
          <p:cNvPicPr>
            <a:picLocks noChangeAspect="1"/>
          </p:cNvPicPr>
          <p:nvPr/>
        </p:nvPicPr>
        <p:blipFill>
          <a:blip r:embed="rId7"/>
          <a:stretch>
            <a:fillRect/>
          </a:stretch>
        </p:blipFill>
        <p:spPr>
          <a:xfrm>
            <a:off x="6923799" y="2749933"/>
            <a:ext cx="5442434" cy="2531075"/>
          </a:xfrm>
          <a:prstGeom prst="rect">
            <a:avLst/>
          </a:prstGeom>
        </p:spPr>
      </p:pic>
      <p:sp>
        <p:nvSpPr>
          <p:cNvPr id="14" name="TextBox 13">
            <a:extLst>
              <a:ext uri="{FF2B5EF4-FFF2-40B4-BE49-F238E27FC236}">
                <a16:creationId xmlns:a16="http://schemas.microsoft.com/office/drawing/2014/main" id="{D2C002FC-E14F-1342-9A4D-0BAEF155E463}"/>
              </a:ext>
            </a:extLst>
          </p:cNvPr>
          <p:cNvSpPr txBox="1"/>
          <p:nvPr/>
        </p:nvSpPr>
        <p:spPr>
          <a:xfrm>
            <a:off x="398264" y="6420063"/>
            <a:ext cx="8057889" cy="3508653"/>
          </a:xfrm>
          <a:prstGeom prst="rect">
            <a:avLst/>
          </a:prstGeom>
          <a:noFill/>
        </p:spPr>
        <p:txBody>
          <a:bodyPr wrap="square" rtlCol="0">
            <a:spAutoFit/>
          </a:bodyPr>
          <a:lstStyle/>
          <a:p>
            <a:r>
              <a:rPr lang="en-US" sz="4200" dirty="0"/>
              <a:t>Possible options:</a:t>
            </a:r>
          </a:p>
          <a:p>
            <a:pPr marL="685800" indent="-685800">
              <a:buFont typeface="Arial" panose="020B0604020202020204" pitchFamily="34" charset="0"/>
              <a:buChar char="•"/>
            </a:pPr>
            <a:r>
              <a:rPr lang="en-US" sz="3600" dirty="0"/>
              <a:t>EPA brownfields – with recycling and reuse</a:t>
            </a:r>
          </a:p>
          <a:p>
            <a:pPr marL="685800" indent="-685800">
              <a:buFont typeface="Arial" panose="020B0604020202020204" pitchFamily="34" charset="0"/>
              <a:buChar char="•"/>
            </a:pPr>
            <a:r>
              <a:rPr lang="en-US" sz="3600" dirty="0"/>
              <a:t>Research test sites for technology evaluation for recycling and reuse</a:t>
            </a:r>
          </a:p>
          <a:p>
            <a:pPr marL="685800" indent="-685800">
              <a:buFont typeface="Arial" panose="020B0604020202020204" pitchFamily="34" charset="0"/>
              <a:buChar char="•"/>
            </a:pPr>
            <a:r>
              <a:rPr lang="en-US" sz="3600" dirty="0"/>
              <a:t>Requires industry interest and support</a:t>
            </a:r>
          </a:p>
        </p:txBody>
      </p:sp>
      <p:sp>
        <p:nvSpPr>
          <p:cNvPr id="15" name="TextBox 14">
            <a:extLst>
              <a:ext uri="{FF2B5EF4-FFF2-40B4-BE49-F238E27FC236}">
                <a16:creationId xmlns:a16="http://schemas.microsoft.com/office/drawing/2014/main" id="{05C55C67-DB70-D54C-AF24-D7E97C74A9AD}"/>
              </a:ext>
            </a:extLst>
          </p:cNvPr>
          <p:cNvSpPr txBox="1"/>
          <p:nvPr/>
        </p:nvSpPr>
        <p:spPr>
          <a:xfrm>
            <a:off x="6205900" y="5420175"/>
            <a:ext cx="5639725" cy="1200329"/>
          </a:xfrm>
          <a:prstGeom prst="rect">
            <a:avLst/>
          </a:prstGeom>
          <a:noFill/>
        </p:spPr>
        <p:txBody>
          <a:bodyPr wrap="square" rtlCol="0">
            <a:spAutoFit/>
          </a:bodyPr>
          <a:lstStyle/>
          <a:p>
            <a:r>
              <a:rPr lang="en-US" sz="3600" dirty="0"/>
              <a:t>Seismic areas driven by over injection of produced water</a:t>
            </a:r>
          </a:p>
        </p:txBody>
      </p:sp>
      <p:pic>
        <p:nvPicPr>
          <p:cNvPr id="16" name="Picture 15">
            <a:extLst>
              <a:ext uri="{FF2B5EF4-FFF2-40B4-BE49-F238E27FC236}">
                <a16:creationId xmlns:a16="http://schemas.microsoft.com/office/drawing/2014/main" id="{333829BA-489E-7746-8F46-8BEB681C2B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03029" y="6724364"/>
            <a:ext cx="4097864" cy="2305049"/>
          </a:xfrm>
          <a:prstGeom prst="rect">
            <a:avLst/>
          </a:prstGeom>
        </p:spPr>
      </p:pic>
      <p:sp>
        <p:nvSpPr>
          <p:cNvPr id="17" name="TextBox 16">
            <a:extLst>
              <a:ext uri="{FF2B5EF4-FFF2-40B4-BE49-F238E27FC236}">
                <a16:creationId xmlns:a16="http://schemas.microsoft.com/office/drawing/2014/main" id="{C69F634B-0620-644F-BE06-B6C710C7B9D7}"/>
              </a:ext>
            </a:extLst>
          </p:cNvPr>
          <p:cNvSpPr txBox="1"/>
          <p:nvPr/>
        </p:nvSpPr>
        <p:spPr>
          <a:xfrm>
            <a:off x="13836959" y="7289681"/>
            <a:ext cx="1920719" cy="1200329"/>
          </a:xfrm>
          <a:prstGeom prst="rect">
            <a:avLst/>
          </a:prstGeom>
          <a:noFill/>
        </p:spPr>
        <p:txBody>
          <a:bodyPr wrap="none" rtlCol="0">
            <a:spAutoFit/>
          </a:bodyPr>
          <a:lstStyle/>
          <a:p>
            <a:pPr algn="ctr"/>
            <a:r>
              <a:rPr lang="en-US" sz="3600" dirty="0"/>
              <a:t>San Juan </a:t>
            </a:r>
          </a:p>
          <a:p>
            <a:pPr algn="ctr"/>
            <a:r>
              <a:rPr lang="en-US" sz="3600" dirty="0"/>
              <a:t>Basin</a:t>
            </a:r>
          </a:p>
        </p:txBody>
      </p:sp>
      <p:sp>
        <p:nvSpPr>
          <p:cNvPr id="19" name="Slide Number Placeholder 18">
            <a:extLst>
              <a:ext uri="{FF2B5EF4-FFF2-40B4-BE49-F238E27FC236}">
                <a16:creationId xmlns:a16="http://schemas.microsoft.com/office/drawing/2014/main" id="{16F1AA40-E532-1A47-BAE2-77232C4DB7DA}"/>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20" name="TextBox 19">
            <a:extLst>
              <a:ext uri="{FF2B5EF4-FFF2-40B4-BE49-F238E27FC236}">
                <a16:creationId xmlns:a16="http://schemas.microsoft.com/office/drawing/2014/main" id="{E1453B95-20A5-8145-A298-72C45C118E7D}"/>
              </a:ext>
            </a:extLst>
          </p:cNvPr>
          <p:cNvSpPr txBox="1"/>
          <p:nvPr/>
        </p:nvSpPr>
        <p:spPr>
          <a:xfrm>
            <a:off x="17621267" y="9559676"/>
            <a:ext cx="495649" cy="461665"/>
          </a:xfrm>
          <a:prstGeom prst="rect">
            <a:avLst/>
          </a:prstGeom>
          <a:noFill/>
        </p:spPr>
        <p:txBody>
          <a:bodyPr wrap="none" rtlCol="0">
            <a:spAutoFit/>
          </a:bodyPr>
          <a:lstStyle/>
          <a:p>
            <a:r>
              <a:rPr lang="en-US" sz="2400"/>
              <a:t>1</a:t>
            </a:r>
            <a:r>
              <a:rPr lang="en-US" sz="2400" dirty="0"/>
              <a:t>3</a:t>
            </a:r>
          </a:p>
        </p:txBody>
      </p:sp>
    </p:spTree>
    <p:extLst>
      <p:ext uri="{BB962C8B-B14F-4D97-AF65-F5344CB8AC3E}">
        <p14:creationId xmlns:p14="http://schemas.microsoft.com/office/powerpoint/2010/main" val="238999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27467"/>
            <a:ext cx="18288000" cy="2428506"/>
          </a:xfrm>
          <a:prstGeom prst="rect">
            <a:avLst/>
          </a:prstGeom>
        </p:spPr>
      </p:pic>
      <p:sp>
        <p:nvSpPr>
          <p:cNvPr id="5" name="TextBox 5"/>
          <p:cNvSpPr txBox="1"/>
          <p:nvPr/>
        </p:nvSpPr>
        <p:spPr>
          <a:xfrm>
            <a:off x="4343400" y="211143"/>
            <a:ext cx="13564649" cy="1661993"/>
          </a:xfrm>
          <a:prstGeom prst="rect">
            <a:avLst/>
          </a:prstGeom>
        </p:spPr>
        <p:txBody>
          <a:bodyPr wrap="square" lIns="0" tIns="0" rIns="0" bIns="0" rtlCol="0" anchor="t">
            <a:spAutoFit/>
          </a:bodyPr>
          <a:lstStyle/>
          <a:p>
            <a:pPr algn="ctr"/>
            <a:r>
              <a:rPr lang="en-US" sz="5400" dirty="0">
                <a:solidFill>
                  <a:srgbClr val="000000"/>
                </a:solidFill>
                <a:latin typeface="Canva Sans"/>
              </a:rPr>
              <a:t>Current U.S. Fresh Surface Water Stewardship </a:t>
            </a:r>
          </a:p>
        </p:txBody>
      </p:sp>
      <p:pic>
        <p:nvPicPr>
          <p:cNvPr id="7" name="image3.jpeg">
            <a:extLst>
              <a:ext uri="{FF2B5EF4-FFF2-40B4-BE49-F238E27FC236}">
                <a16:creationId xmlns:a16="http://schemas.microsoft.com/office/drawing/2014/main" id="{3E20D50E-DB54-D542-A531-B61DB62B162E}"/>
              </a:ext>
            </a:extLst>
          </p:cNvPr>
          <p:cNvPicPr>
            <a:picLocks noChangeAspect="1"/>
          </p:cNvPicPr>
          <p:nvPr/>
        </p:nvPicPr>
        <p:blipFill>
          <a:blip r:embed="rId5">
            <a:extLst/>
          </a:blip>
          <a:stretch>
            <a:fillRect/>
          </a:stretch>
        </p:blipFill>
        <p:spPr>
          <a:xfrm>
            <a:off x="1702849" y="3009313"/>
            <a:ext cx="8915400" cy="6550363"/>
          </a:xfrm>
          <a:prstGeom prst="rect">
            <a:avLst/>
          </a:prstGeom>
          <a:ln w="12700">
            <a:miter lim="400000"/>
          </a:ln>
        </p:spPr>
      </p:pic>
      <p:sp>
        <p:nvSpPr>
          <p:cNvPr id="8" name="Shape 186">
            <a:extLst>
              <a:ext uri="{FF2B5EF4-FFF2-40B4-BE49-F238E27FC236}">
                <a16:creationId xmlns:a16="http://schemas.microsoft.com/office/drawing/2014/main" id="{BFAD804A-75E0-4940-ACFB-D6051922353B}"/>
              </a:ext>
            </a:extLst>
          </p:cNvPr>
          <p:cNvSpPr/>
          <p:nvPr/>
        </p:nvSpPr>
        <p:spPr>
          <a:xfrm>
            <a:off x="2372581" y="9359627"/>
            <a:ext cx="5602512" cy="569381"/>
          </a:xfrm>
          <a:prstGeom prst="rect">
            <a:avLst/>
          </a:prstGeom>
          <a:ln w="12700">
            <a:miter lim="400000"/>
          </a:ln>
          <a:extLst>
            <a:ext uri="{C572A759-6A51-4108-AA02-DFA0A04FC94B}">
              <ma14:wrappingTextBoxFlag xmlns="" xmlns:ma14="http://schemas.microsoft.com/office/mac/drawingml/2011/main" val="1"/>
            </a:ext>
          </a:extLst>
        </p:spPr>
        <p:txBody>
          <a:bodyPr wrap="square" lIns="68577" tIns="68577" rIns="68577" bIns="68577">
            <a:spAutoFit/>
          </a:bodyPr>
          <a:lstStyle>
            <a:lvl1pPr>
              <a:defRPr sz="1000" b="1">
                <a:latin typeface="Abadi MT Condensed Extra Bold"/>
                <a:ea typeface="Abadi MT Condensed Extra Bold"/>
                <a:cs typeface="Abadi MT Condensed Extra Bold"/>
                <a:sym typeface="Abadi MT Condensed Extra Bold"/>
              </a:defRPr>
            </a:lvl1pPr>
          </a:lstStyle>
          <a:p>
            <a:r>
              <a:rPr sz="2800" dirty="0"/>
              <a:t>U</a:t>
            </a:r>
            <a:r>
              <a:rPr lang="en-US" sz="2800" dirty="0"/>
              <a:t>SGS Fresh Surface Water Withdrawals</a:t>
            </a:r>
            <a:endParaRPr sz="2800" dirty="0"/>
          </a:p>
        </p:txBody>
      </p:sp>
      <p:sp>
        <p:nvSpPr>
          <p:cNvPr id="9" name="Content Placeholder 2">
            <a:extLst>
              <a:ext uri="{FF2B5EF4-FFF2-40B4-BE49-F238E27FC236}">
                <a16:creationId xmlns:a16="http://schemas.microsoft.com/office/drawing/2014/main" id="{FBC80295-84D3-4C4E-BF1D-76FDC38FF992}"/>
              </a:ext>
            </a:extLst>
          </p:cNvPr>
          <p:cNvSpPr txBox="1">
            <a:spLocks/>
          </p:cNvSpPr>
          <p:nvPr/>
        </p:nvSpPr>
        <p:spPr>
          <a:xfrm>
            <a:off x="10744200" y="3543300"/>
            <a:ext cx="6934200" cy="32787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t>Water Sustainability</a:t>
            </a:r>
          </a:p>
          <a:p>
            <a:pPr lvl="1"/>
            <a:r>
              <a:rPr lang="en-US" sz="3200" dirty="0"/>
              <a:t>“support as just”</a:t>
            </a:r>
          </a:p>
          <a:p>
            <a:pPr lvl="1"/>
            <a:r>
              <a:rPr lang="en-US" sz="3200" dirty="0"/>
              <a:t>acknowledged by society </a:t>
            </a:r>
          </a:p>
          <a:p>
            <a:r>
              <a:rPr lang="en-US" sz="3600" b="1" dirty="0"/>
              <a:t>Water Stewardship</a:t>
            </a:r>
          </a:p>
          <a:p>
            <a:pPr lvl="1"/>
            <a:r>
              <a:rPr lang="en-US" sz="3200" dirty="0"/>
              <a:t>“actively direct and manage”</a:t>
            </a:r>
          </a:p>
          <a:p>
            <a:pPr lvl="1"/>
            <a:r>
              <a:rPr lang="en-US" sz="3200" dirty="0"/>
              <a:t>personal/professional/societal commitment</a:t>
            </a:r>
          </a:p>
          <a:p>
            <a:pPr marL="0" indent="0">
              <a:buFont typeface="Arial" pitchFamily="34" charset="0"/>
              <a:buNone/>
            </a:pPr>
            <a:endParaRPr lang="en-US" dirty="0"/>
          </a:p>
        </p:txBody>
      </p:sp>
      <p:sp>
        <p:nvSpPr>
          <p:cNvPr id="11" name="Slide Number Placeholder 10">
            <a:extLst>
              <a:ext uri="{FF2B5EF4-FFF2-40B4-BE49-F238E27FC236}">
                <a16:creationId xmlns:a16="http://schemas.microsoft.com/office/drawing/2014/main" id="{5535EA5E-6FD3-5D4D-B98B-A54D0080E74C}"/>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12" name="TextBox 11">
            <a:extLst>
              <a:ext uri="{FF2B5EF4-FFF2-40B4-BE49-F238E27FC236}">
                <a16:creationId xmlns:a16="http://schemas.microsoft.com/office/drawing/2014/main" id="{17E9D37A-7F47-7249-BE34-145210FC6827}"/>
              </a:ext>
            </a:extLst>
          </p:cNvPr>
          <p:cNvSpPr txBox="1"/>
          <p:nvPr/>
        </p:nvSpPr>
        <p:spPr>
          <a:xfrm>
            <a:off x="17621267" y="9559676"/>
            <a:ext cx="340158" cy="461665"/>
          </a:xfrm>
          <a:prstGeom prst="rect">
            <a:avLst/>
          </a:prstGeom>
          <a:noFill/>
        </p:spPr>
        <p:txBody>
          <a:bodyPr wrap="none" rtlCol="0">
            <a:spAutoFit/>
          </a:bodyPr>
          <a:lstStyle/>
          <a:p>
            <a:r>
              <a:rPr lang="en-US" sz="2400" dirty="0"/>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jpeg" descr="map">
            <a:extLst>
              <a:ext uri="{FF2B5EF4-FFF2-40B4-BE49-F238E27FC236}">
                <a16:creationId xmlns:a16="http://schemas.microsoft.com/office/drawing/2014/main" id="{6F364873-F75D-5A40-9CBD-6EC4509609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3030" y="2590290"/>
            <a:ext cx="8986644" cy="6121204"/>
          </a:xfrm>
          <a:prstGeom prst="rect">
            <a:avLst/>
          </a:prstGeom>
          <a:ln w="12700">
            <a:miter lim="400000"/>
          </a:ln>
        </p:spPr>
      </p:pic>
      <p:sp>
        <p:nvSpPr>
          <p:cNvPr id="7" name="Oval 6">
            <a:extLst>
              <a:ext uri="{FF2B5EF4-FFF2-40B4-BE49-F238E27FC236}">
                <a16:creationId xmlns:a16="http://schemas.microsoft.com/office/drawing/2014/main" id="{5F3E3553-F560-3543-A151-6528CD9A459D}"/>
              </a:ext>
            </a:extLst>
          </p:cNvPr>
          <p:cNvSpPr/>
          <p:nvPr/>
        </p:nvSpPr>
        <p:spPr>
          <a:xfrm rot="4924246">
            <a:off x="11324312" y="7023391"/>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8DFB61C9-9B38-EE4B-B7CC-783E537A83FA}"/>
              </a:ext>
            </a:extLst>
          </p:cNvPr>
          <p:cNvSpPr/>
          <p:nvPr/>
        </p:nvSpPr>
        <p:spPr>
          <a:xfrm>
            <a:off x="11551922" y="6827139"/>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2E5D9834-466E-774B-B0F2-3A5B628439BF}"/>
              </a:ext>
            </a:extLst>
          </p:cNvPr>
          <p:cNvSpPr/>
          <p:nvPr/>
        </p:nvSpPr>
        <p:spPr>
          <a:xfrm>
            <a:off x="11346598" y="6595783"/>
            <a:ext cx="238539" cy="238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4026608E-0FD3-0D44-A957-67746BFC1EDC}"/>
              </a:ext>
            </a:extLst>
          </p:cNvPr>
          <p:cNvSpPr/>
          <p:nvPr/>
        </p:nvSpPr>
        <p:spPr>
          <a:xfrm>
            <a:off x="11323322" y="636014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Oval 10">
            <a:extLst>
              <a:ext uri="{FF2B5EF4-FFF2-40B4-BE49-F238E27FC236}">
                <a16:creationId xmlns:a16="http://schemas.microsoft.com/office/drawing/2014/main" id="{5584D20E-CF30-B344-8A40-75073FEAA8C3}"/>
              </a:ext>
            </a:extLst>
          </p:cNvPr>
          <p:cNvSpPr/>
          <p:nvPr/>
        </p:nvSpPr>
        <p:spPr>
          <a:xfrm>
            <a:off x="11715509" y="619723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Oval 11">
            <a:extLst>
              <a:ext uri="{FF2B5EF4-FFF2-40B4-BE49-F238E27FC236}">
                <a16:creationId xmlns:a16="http://schemas.microsoft.com/office/drawing/2014/main" id="{C7842704-DDB7-8741-9145-516152EA0DBB}"/>
              </a:ext>
            </a:extLst>
          </p:cNvPr>
          <p:cNvSpPr/>
          <p:nvPr/>
        </p:nvSpPr>
        <p:spPr>
          <a:xfrm>
            <a:off x="10989948" y="6705826"/>
            <a:ext cx="25842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13" name="Straight Connector 12">
            <a:extLst>
              <a:ext uri="{FF2B5EF4-FFF2-40B4-BE49-F238E27FC236}">
                <a16:creationId xmlns:a16="http://schemas.microsoft.com/office/drawing/2014/main" id="{642527D7-2214-7349-AB35-FC267E8307E0}"/>
              </a:ext>
            </a:extLst>
          </p:cNvPr>
          <p:cNvCxnSpPr>
            <a:cxnSpLocks/>
          </p:cNvCxnSpPr>
          <p:nvPr/>
        </p:nvCxnSpPr>
        <p:spPr>
          <a:xfrm>
            <a:off x="7166719" y="6490262"/>
            <a:ext cx="3853635" cy="39478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A67DED7-7074-664E-AD03-60361CC212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714" y="4242538"/>
            <a:ext cx="6386005" cy="3249796"/>
          </a:xfrm>
          <a:prstGeom prst="rect">
            <a:avLst/>
          </a:prstGeom>
        </p:spPr>
      </p:pic>
      <p:sp>
        <p:nvSpPr>
          <p:cNvPr id="5" name="TextBox 4">
            <a:extLst>
              <a:ext uri="{FF2B5EF4-FFF2-40B4-BE49-F238E27FC236}">
                <a16:creationId xmlns:a16="http://schemas.microsoft.com/office/drawing/2014/main" id="{D62EC784-32B9-B848-A5EE-DA30B72D0F67}"/>
              </a:ext>
            </a:extLst>
          </p:cNvPr>
          <p:cNvSpPr txBox="1"/>
          <p:nvPr/>
        </p:nvSpPr>
        <p:spPr>
          <a:xfrm>
            <a:off x="8257643" y="8839778"/>
            <a:ext cx="9297417" cy="646331"/>
          </a:xfrm>
          <a:prstGeom prst="rect">
            <a:avLst/>
          </a:prstGeom>
          <a:noFill/>
        </p:spPr>
        <p:txBody>
          <a:bodyPr wrap="none" rtlCol="0">
            <a:spAutoFit/>
          </a:bodyPr>
          <a:lstStyle/>
          <a:p>
            <a:r>
              <a:rPr lang="en-US" sz="3600" b="1" dirty="0"/>
              <a:t>Communities are at risk of running out of water</a:t>
            </a:r>
          </a:p>
        </p:txBody>
      </p:sp>
      <p:sp>
        <p:nvSpPr>
          <p:cNvPr id="14" name="Oval 13">
            <a:extLst>
              <a:ext uri="{FF2B5EF4-FFF2-40B4-BE49-F238E27FC236}">
                <a16:creationId xmlns:a16="http://schemas.microsoft.com/office/drawing/2014/main" id="{7A5DC4A5-7E01-6743-A2C2-7895A2447A29}"/>
              </a:ext>
            </a:extLst>
          </p:cNvPr>
          <p:cNvSpPr/>
          <p:nvPr/>
        </p:nvSpPr>
        <p:spPr>
          <a:xfrm>
            <a:off x="10766602" y="596863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Slide Number Placeholder 14">
            <a:extLst>
              <a:ext uri="{FF2B5EF4-FFF2-40B4-BE49-F238E27FC236}">
                <a16:creationId xmlns:a16="http://schemas.microsoft.com/office/drawing/2014/main" id="{697DD374-F51E-DF46-965D-CF8F2C541736}"/>
              </a:ext>
            </a:extLst>
          </p:cNvPr>
          <p:cNvSpPr>
            <a:spLocks noGrp="1"/>
          </p:cNvSpPr>
          <p:nvPr>
            <p:ph type="sldNum" sz="quarter" idx="12"/>
          </p:nvPr>
        </p:nvSpPr>
        <p:spPr>
          <a:xfrm>
            <a:off x="16246639" y="9534526"/>
            <a:ext cx="784061" cy="547688"/>
          </a:xfrm>
        </p:spPr>
        <p:txBody>
          <a:bodyPr/>
          <a:lstStyle/>
          <a:p>
            <a:fld id="{C9722B0D-FD96-40CD-BB73-1E527857665B}" type="slidenum">
              <a:rPr lang="en-US" smtClean="0"/>
              <a:t>3</a:t>
            </a:fld>
            <a:endParaRPr lang="en-US"/>
          </a:p>
        </p:txBody>
      </p:sp>
      <p:pic>
        <p:nvPicPr>
          <p:cNvPr id="20" name="Picture 4">
            <a:extLst>
              <a:ext uri="{FF2B5EF4-FFF2-40B4-BE49-F238E27FC236}">
                <a16:creationId xmlns:a16="http://schemas.microsoft.com/office/drawing/2014/main" id="{E6C9A65C-8B96-D541-AD95-A9A38BF9710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19218"/>
            <a:ext cx="18288000" cy="2284636"/>
          </a:xfrm>
          <a:prstGeom prst="rect">
            <a:avLst/>
          </a:prstGeom>
        </p:spPr>
      </p:pic>
      <p:sp>
        <p:nvSpPr>
          <p:cNvPr id="21" name="TextBox 5">
            <a:extLst>
              <a:ext uri="{FF2B5EF4-FFF2-40B4-BE49-F238E27FC236}">
                <a16:creationId xmlns:a16="http://schemas.microsoft.com/office/drawing/2014/main" id="{91444DF3-1120-664B-BBE2-C04C7AC25AD1}"/>
              </a:ext>
            </a:extLst>
          </p:cNvPr>
          <p:cNvSpPr txBox="1"/>
          <p:nvPr/>
        </p:nvSpPr>
        <p:spPr>
          <a:xfrm>
            <a:off x="4511301" y="205505"/>
            <a:ext cx="13335000" cy="1439368"/>
          </a:xfrm>
          <a:prstGeom prst="rect">
            <a:avLst/>
          </a:prstGeom>
        </p:spPr>
        <p:txBody>
          <a:bodyPr wrap="square" lIns="0" tIns="0" rIns="0" bIns="0" rtlCol="0" anchor="t">
            <a:spAutoFit/>
          </a:bodyPr>
          <a:lstStyle/>
          <a:p>
            <a:pPr>
              <a:lnSpc>
                <a:spcPts val="12880"/>
              </a:lnSpc>
            </a:pPr>
            <a:r>
              <a:rPr lang="en-US" sz="5400" dirty="0">
                <a:solidFill>
                  <a:srgbClr val="000000"/>
                </a:solidFill>
              </a:rPr>
              <a:t>Current U.S. Ground Water Stewardship</a:t>
            </a:r>
          </a:p>
        </p:txBody>
      </p:sp>
      <p:sp>
        <p:nvSpPr>
          <p:cNvPr id="22" name="TextBox 21">
            <a:extLst>
              <a:ext uri="{FF2B5EF4-FFF2-40B4-BE49-F238E27FC236}">
                <a16:creationId xmlns:a16="http://schemas.microsoft.com/office/drawing/2014/main" id="{9CE65734-CC7C-4249-BA02-457ECDAC93AC}"/>
              </a:ext>
            </a:extLst>
          </p:cNvPr>
          <p:cNvSpPr txBox="1"/>
          <p:nvPr/>
        </p:nvSpPr>
        <p:spPr>
          <a:xfrm>
            <a:off x="384577" y="7606736"/>
            <a:ext cx="7405297" cy="1200329"/>
          </a:xfrm>
          <a:prstGeom prst="rect">
            <a:avLst/>
          </a:prstGeom>
          <a:noFill/>
        </p:spPr>
        <p:txBody>
          <a:bodyPr wrap="none" rtlCol="0">
            <a:spAutoFit/>
          </a:bodyPr>
          <a:lstStyle/>
          <a:p>
            <a:r>
              <a:rPr lang="en-US" sz="3600" b="1" dirty="0"/>
              <a:t>Hope, NM  - 95% Population decrease</a:t>
            </a:r>
          </a:p>
          <a:p>
            <a:r>
              <a:rPr lang="en-US" sz="3600" b="1" dirty="0"/>
              <a:t>due to loss of ground water supply </a:t>
            </a:r>
          </a:p>
        </p:txBody>
      </p:sp>
      <p:sp>
        <p:nvSpPr>
          <p:cNvPr id="24" name="TextBox 23">
            <a:extLst>
              <a:ext uri="{FF2B5EF4-FFF2-40B4-BE49-F238E27FC236}">
                <a16:creationId xmlns:a16="http://schemas.microsoft.com/office/drawing/2014/main" id="{1E9DF018-453C-3D44-B53D-28C9F3EB84B6}"/>
              </a:ext>
            </a:extLst>
          </p:cNvPr>
          <p:cNvSpPr txBox="1"/>
          <p:nvPr/>
        </p:nvSpPr>
        <p:spPr>
          <a:xfrm>
            <a:off x="17621267" y="9559676"/>
            <a:ext cx="340158" cy="461665"/>
          </a:xfrm>
          <a:prstGeom prst="rect">
            <a:avLst/>
          </a:prstGeom>
          <a:noFill/>
        </p:spPr>
        <p:txBody>
          <a:bodyPr wrap="none" rtlCol="0">
            <a:spAutoFit/>
          </a:bodyPr>
          <a:lstStyle/>
          <a:p>
            <a:r>
              <a:rPr lang="en-US" sz="2400" dirty="0"/>
              <a:t>3</a:t>
            </a:r>
          </a:p>
        </p:txBody>
      </p:sp>
    </p:spTree>
    <p:extLst>
      <p:ext uri="{BB962C8B-B14F-4D97-AF65-F5344CB8AC3E}">
        <p14:creationId xmlns:p14="http://schemas.microsoft.com/office/powerpoint/2010/main" val="235811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8288000" cy="2428506"/>
          </a:xfrm>
          <a:prstGeom prst="rect">
            <a:avLst/>
          </a:prstGeom>
        </p:spPr>
      </p:pic>
      <p:sp>
        <p:nvSpPr>
          <p:cNvPr id="5" name="TextBox 5"/>
          <p:cNvSpPr txBox="1"/>
          <p:nvPr/>
        </p:nvSpPr>
        <p:spPr>
          <a:xfrm>
            <a:off x="4031955" y="204028"/>
            <a:ext cx="14401799" cy="1423531"/>
          </a:xfrm>
          <a:prstGeom prst="rect">
            <a:avLst/>
          </a:prstGeom>
        </p:spPr>
        <p:txBody>
          <a:bodyPr wrap="square" lIns="0" tIns="0" rIns="0" bIns="0" rtlCol="0" anchor="t">
            <a:spAutoFit/>
          </a:bodyPr>
          <a:lstStyle/>
          <a:p>
            <a:pPr>
              <a:lnSpc>
                <a:spcPts val="12880"/>
              </a:lnSpc>
            </a:pPr>
            <a:r>
              <a:rPr lang="en-US" sz="5400" dirty="0">
                <a:solidFill>
                  <a:srgbClr val="000000"/>
                </a:solidFill>
                <a:latin typeface="+mj-lt"/>
              </a:rPr>
              <a:t>Long-term Western Water Stewardship Challenges</a:t>
            </a:r>
          </a:p>
        </p:txBody>
      </p:sp>
      <p:graphicFrame>
        <p:nvGraphicFramePr>
          <p:cNvPr id="8" name="Chart 183">
            <a:extLst>
              <a:ext uri="{FF2B5EF4-FFF2-40B4-BE49-F238E27FC236}">
                <a16:creationId xmlns:a16="http://schemas.microsoft.com/office/drawing/2014/main" id="{83D7C3ED-A7F4-F44B-9622-5A9EFAC09DB2}"/>
              </a:ext>
            </a:extLst>
          </p:cNvPr>
          <p:cNvGraphicFramePr/>
          <p:nvPr>
            <p:extLst>
              <p:ext uri="{D42A27DB-BD31-4B8C-83A1-F6EECF244321}">
                <p14:modId xmlns:p14="http://schemas.microsoft.com/office/powerpoint/2010/main" val="1610893766"/>
              </p:ext>
            </p:extLst>
          </p:nvPr>
        </p:nvGraphicFramePr>
        <p:xfrm>
          <a:off x="6881283" y="3264334"/>
          <a:ext cx="11201400" cy="6060993"/>
        </p:xfrm>
        <a:graphic>
          <a:graphicData uri="http://schemas.openxmlformats.org/drawingml/2006/chart">
            <c:chart xmlns:c="http://schemas.openxmlformats.org/drawingml/2006/chart" xmlns:r="http://schemas.openxmlformats.org/officeDocument/2006/relationships" r:id="rId5"/>
          </a:graphicData>
        </a:graphic>
      </p:graphicFrame>
      <p:sp>
        <p:nvSpPr>
          <p:cNvPr id="9" name="Shape 186">
            <a:extLst>
              <a:ext uri="{FF2B5EF4-FFF2-40B4-BE49-F238E27FC236}">
                <a16:creationId xmlns:a16="http://schemas.microsoft.com/office/drawing/2014/main" id="{329AD85A-DF44-DE4A-834E-D639723D8CFB}"/>
              </a:ext>
            </a:extLst>
          </p:cNvPr>
          <p:cNvSpPr/>
          <p:nvPr/>
        </p:nvSpPr>
        <p:spPr>
          <a:xfrm>
            <a:off x="8329526" y="2501218"/>
            <a:ext cx="8304914" cy="569381"/>
          </a:xfrm>
          <a:prstGeom prst="rect">
            <a:avLst/>
          </a:prstGeom>
          <a:ln w="12700">
            <a:miter lim="400000"/>
          </a:ln>
          <a:extLst>
            <a:ext uri="{C572A759-6A51-4108-AA02-DFA0A04FC94B}">
              <ma14:wrappingTextBoxFlag xmlns="" xmlns:ma14="http://schemas.microsoft.com/office/mac/drawingml/2011/main" val="1"/>
            </a:ext>
          </a:extLst>
        </p:spPr>
        <p:txBody>
          <a:bodyPr wrap="square" lIns="68577" tIns="68577" rIns="68577" bIns="68577">
            <a:spAutoFit/>
          </a:bodyPr>
          <a:lstStyle>
            <a:lvl1pPr>
              <a:defRPr sz="1000" b="1">
                <a:latin typeface="Abadi MT Condensed Extra Bold"/>
                <a:ea typeface="Abadi MT Condensed Extra Bold"/>
                <a:cs typeface="Abadi MT Condensed Extra Bold"/>
                <a:sym typeface="Abadi MT Condensed Extra Bold"/>
              </a:defRPr>
            </a:lvl1pPr>
          </a:lstStyle>
          <a:p>
            <a:r>
              <a:rPr sz="2800" dirty="0"/>
              <a:t>Univ. of Arizona – Tree Ring Lab – </a:t>
            </a:r>
            <a:r>
              <a:rPr lang="en-US" sz="2800" dirty="0"/>
              <a:t>SW </a:t>
            </a:r>
            <a:r>
              <a:rPr sz="2800" dirty="0"/>
              <a:t>50 year averages</a:t>
            </a:r>
          </a:p>
        </p:txBody>
      </p:sp>
      <p:sp>
        <p:nvSpPr>
          <p:cNvPr id="11" name="Content Placeholder 2">
            <a:extLst>
              <a:ext uri="{FF2B5EF4-FFF2-40B4-BE49-F238E27FC236}">
                <a16:creationId xmlns:a16="http://schemas.microsoft.com/office/drawing/2014/main" id="{57AC477C-B35E-FB44-87CC-846867AE279E}"/>
              </a:ext>
            </a:extLst>
          </p:cNvPr>
          <p:cNvSpPr txBox="1">
            <a:spLocks/>
          </p:cNvSpPr>
          <p:nvPr/>
        </p:nvSpPr>
        <p:spPr>
          <a:xfrm>
            <a:off x="298277" y="2785908"/>
            <a:ext cx="6934200" cy="6477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t>Climate Impact on Rainfall</a:t>
            </a:r>
          </a:p>
          <a:p>
            <a:pPr lvl="1"/>
            <a:r>
              <a:rPr lang="en-US" sz="3200" dirty="0"/>
              <a:t> Enhanced evapotranspiration </a:t>
            </a:r>
          </a:p>
          <a:p>
            <a:pPr lvl="1"/>
            <a:r>
              <a:rPr lang="en-US" sz="3200" dirty="0"/>
              <a:t> 50% less surface water runoff</a:t>
            </a:r>
          </a:p>
          <a:p>
            <a:pPr lvl="1"/>
            <a:r>
              <a:rPr lang="en-US" sz="3200" dirty="0"/>
              <a:t> More reliance on groundwater</a:t>
            </a:r>
          </a:p>
          <a:p>
            <a:r>
              <a:rPr lang="en-US" sz="3600" b="1" dirty="0"/>
              <a:t>Ecological/Environmental Impact</a:t>
            </a:r>
          </a:p>
          <a:p>
            <a:pPr lvl="1"/>
            <a:r>
              <a:rPr lang="en-US" sz="3200" dirty="0"/>
              <a:t> Aridification in the west</a:t>
            </a:r>
          </a:p>
          <a:p>
            <a:pPr lvl="1"/>
            <a:r>
              <a:rPr lang="en-US" sz="3200" dirty="0"/>
              <a:t> Less environmental flows</a:t>
            </a:r>
          </a:p>
          <a:p>
            <a:pPr lvl="1"/>
            <a:r>
              <a:rPr lang="en-US" sz="3200" dirty="0"/>
              <a:t> Reduction in agriculture</a:t>
            </a:r>
          </a:p>
          <a:p>
            <a:r>
              <a:rPr lang="en-US" sz="3600" b="1" dirty="0"/>
              <a:t>Economic/Social Impact</a:t>
            </a:r>
          </a:p>
          <a:p>
            <a:pPr lvl="1"/>
            <a:r>
              <a:rPr lang="en-US" sz="3200" b="1" dirty="0"/>
              <a:t> Community abandonment,   population migration</a:t>
            </a:r>
          </a:p>
          <a:p>
            <a:pPr lvl="1"/>
            <a:endParaRPr lang="en-US" sz="3200" dirty="0"/>
          </a:p>
          <a:p>
            <a:pPr marL="0" indent="0">
              <a:buFont typeface="Arial" pitchFamily="34" charset="0"/>
              <a:buNone/>
            </a:pPr>
            <a:endParaRPr lang="en-US" dirty="0"/>
          </a:p>
        </p:txBody>
      </p:sp>
      <p:sp>
        <p:nvSpPr>
          <p:cNvPr id="12" name="Slide Number Placeholder 11">
            <a:extLst>
              <a:ext uri="{FF2B5EF4-FFF2-40B4-BE49-F238E27FC236}">
                <a16:creationId xmlns:a16="http://schemas.microsoft.com/office/drawing/2014/main" id="{C09282EE-2A2B-8641-9981-B5CF845FC04D}"/>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13" name="TextBox 12">
            <a:extLst>
              <a:ext uri="{FF2B5EF4-FFF2-40B4-BE49-F238E27FC236}">
                <a16:creationId xmlns:a16="http://schemas.microsoft.com/office/drawing/2014/main" id="{C6D367D3-947A-F844-98BF-26C05C65AF91}"/>
              </a:ext>
            </a:extLst>
          </p:cNvPr>
          <p:cNvSpPr txBox="1"/>
          <p:nvPr/>
        </p:nvSpPr>
        <p:spPr>
          <a:xfrm>
            <a:off x="17621267" y="9559676"/>
            <a:ext cx="340158" cy="461665"/>
          </a:xfrm>
          <a:prstGeom prst="rect">
            <a:avLst/>
          </a:prstGeom>
          <a:noFill/>
        </p:spPr>
        <p:txBody>
          <a:bodyPr wrap="none" rtlCol="0">
            <a:spAutoFit/>
          </a:bodyPr>
          <a:lstStyle/>
          <a:p>
            <a:r>
              <a:rPr lang="en-US" sz="2400"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8288000" cy="2428506"/>
          </a:xfrm>
          <a:prstGeom prst="rect">
            <a:avLst/>
          </a:prstGeom>
        </p:spPr>
      </p:pic>
      <p:sp>
        <p:nvSpPr>
          <p:cNvPr id="5" name="TextBox 5"/>
          <p:cNvSpPr txBox="1"/>
          <p:nvPr/>
        </p:nvSpPr>
        <p:spPr>
          <a:xfrm>
            <a:off x="3962400" y="383256"/>
            <a:ext cx="14028381" cy="1661993"/>
          </a:xfrm>
          <a:prstGeom prst="rect">
            <a:avLst/>
          </a:prstGeom>
        </p:spPr>
        <p:txBody>
          <a:bodyPr wrap="square" lIns="0" tIns="0" rIns="0" bIns="0" rtlCol="0" anchor="t">
            <a:spAutoFit/>
          </a:bodyPr>
          <a:lstStyle/>
          <a:p>
            <a:pPr algn="ctr"/>
            <a:r>
              <a:rPr lang="en-US" sz="5400" dirty="0">
                <a:solidFill>
                  <a:srgbClr val="000000"/>
                </a:solidFill>
                <a:latin typeface="+mj-lt"/>
              </a:rPr>
              <a:t>Changing Climate Impacts on Water and Associated  Ecological and Agricultural Impacts </a:t>
            </a:r>
          </a:p>
        </p:txBody>
      </p:sp>
      <p:pic>
        <p:nvPicPr>
          <p:cNvPr id="10" name="Picture 1" descr="page126image5997024">
            <a:extLst>
              <a:ext uri="{FF2B5EF4-FFF2-40B4-BE49-F238E27FC236}">
                <a16:creationId xmlns:a16="http://schemas.microsoft.com/office/drawing/2014/main" id="{D04C6270-D93F-B849-9052-3498D8B7C8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43046" y="2677631"/>
            <a:ext cx="9338722" cy="7229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7C0685-EAA1-384B-938C-74C2E4BF403D}"/>
              </a:ext>
            </a:extLst>
          </p:cNvPr>
          <p:cNvSpPr txBox="1"/>
          <p:nvPr/>
        </p:nvSpPr>
        <p:spPr>
          <a:xfrm>
            <a:off x="11357590" y="4188487"/>
            <a:ext cx="6172200" cy="2800767"/>
          </a:xfrm>
          <a:prstGeom prst="rect">
            <a:avLst/>
          </a:prstGeom>
          <a:noFill/>
        </p:spPr>
        <p:txBody>
          <a:bodyPr wrap="square" rtlCol="0">
            <a:spAutoFit/>
          </a:bodyPr>
          <a:lstStyle/>
          <a:p>
            <a:r>
              <a:rPr lang="en-US" sz="3600" b="1" dirty="0"/>
              <a:t>USDA announces in 2924 the the 98</a:t>
            </a:r>
            <a:r>
              <a:rPr lang="en-US" sz="3600" b="1" baseline="30000" dirty="0"/>
              <a:t>th</a:t>
            </a:r>
            <a:r>
              <a:rPr lang="en-US" sz="3600" b="1" dirty="0"/>
              <a:t> Meridian has moved 145 miles east </a:t>
            </a:r>
          </a:p>
          <a:p>
            <a:r>
              <a:rPr lang="en-US" sz="3600" b="1" dirty="0"/>
              <a:t>- </a:t>
            </a:r>
            <a:r>
              <a:rPr lang="en-US" sz="3200" dirty="0"/>
              <a:t>Really means dry-land farming has moved east 145 miles</a:t>
            </a:r>
          </a:p>
        </p:txBody>
      </p:sp>
      <p:sp>
        <p:nvSpPr>
          <p:cNvPr id="12" name="Slide Number Placeholder 11">
            <a:extLst>
              <a:ext uri="{FF2B5EF4-FFF2-40B4-BE49-F238E27FC236}">
                <a16:creationId xmlns:a16="http://schemas.microsoft.com/office/drawing/2014/main" id="{C3773634-7BED-8748-9F2B-C4C270EC0D81}"/>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3" name="TextBox 12">
            <a:extLst>
              <a:ext uri="{FF2B5EF4-FFF2-40B4-BE49-F238E27FC236}">
                <a16:creationId xmlns:a16="http://schemas.microsoft.com/office/drawing/2014/main" id="{C8A93C8F-B875-3247-929B-B3DB2A4E0972}"/>
              </a:ext>
            </a:extLst>
          </p:cNvPr>
          <p:cNvSpPr txBox="1"/>
          <p:nvPr/>
        </p:nvSpPr>
        <p:spPr>
          <a:xfrm>
            <a:off x="17621267" y="9559676"/>
            <a:ext cx="340158" cy="461665"/>
          </a:xfrm>
          <a:prstGeom prst="rect">
            <a:avLst/>
          </a:prstGeom>
          <a:noFill/>
        </p:spPr>
        <p:txBody>
          <a:bodyPr wrap="none" rtlCol="0">
            <a:spAutoFit/>
          </a:bodyPr>
          <a:lstStyle/>
          <a:p>
            <a:r>
              <a:rPr lang="en-US" sz="2400" dirty="0"/>
              <a:t>5</a:t>
            </a:r>
          </a:p>
        </p:txBody>
      </p:sp>
    </p:spTree>
    <p:extLst>
      <p:ext uri="{BB962C8B-B14F-4D97-AF65-F5344CB8AC3E}">
        <p14:creationId xmlns:p14="http://schemas.microsoft.com/office/powerpoint/2010/main" val="208889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8288000" cy="2428506"/>
          </a:xfrm>
          <a:prstGeom prst="rect">
            <a:avLst/>
          </a:prstGeom>
        </p:spPr>
      </p:pic>
      <p:pic>
        <p:nvPicPr>
          <p:cNvPr id="7" name="Picture 6">
            <a:extLst>
              <a:ext uri="{FF2B5EF4-FFF2-40B4-BE49-F238E27FC236}">
                <a16:creationId xmlns:a16="http://schemas.microsoft.com/office/drawing/2014/main" id="{60281525-A551-DA4A-903E-B7738D5FF15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3200696"/>
            <a:ext cx="7209308" cy="612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shale gas basins of north america.">
            <a:extLst>
              <a:ext uri="{FF2B5EF4-FFF2-40B4-BE49-F238E27FC236}">
                <a16:creationId xmlns:a16="http://schemas.microsoft.com/office/drawing/2014/main" id="{D102B6BD-DDBE-B147-A9CC-2F47D04EEBEA}"/>
              </a:ext>
            </a:extLst>
          </p:cNvPr>
          <p:cNvPicPr>
            <a:picLocks noChangeAspect="1" noChangeArrowheads="1"/>
          </p:cNvPicPr>
          <p:nvPr/>
        </p:nvPicPr>
        <p:blipFill>
          <a:blip r:embed="rId6"/>
          <a:srcRect/>
          <a:stretch>
            <a:fillRect/>
          </a:stretch>
        </p:blipFill>
        <p:spPr bwMode="auto">
          <a:xfrm>
            <a:off x="9414711" y="3200696"/>
            <a:ext cx="8094115" cy="5949177"/>
          </a:xfrm>
          <a:prstGeom prst="rect">
            <a:avLst/>
          </a:prstGeom>
          <a:noFill/>
        </p:spPr>
      </p:pic>
      <p:sp>
        <p:nvSpPr>
          <p:cNvPr id="9" name="TextBox 8">
            <a:extLst>
              <a:ext uri="{FF2B5EF4-FFF2-40B4-BE49-F238E27FC236}">
                <a16:creationId xmlns:a16="http://schemas.microsoft.com/office/drawing/2014/main" id="{73B7F143-336C-D448-B1F1-FA8036270197}"/>
              </a:ext>
            </a:extLst>
          </p:cNvPr>
          <p:cNvSpPr txBox="1"/>
          <p:nvPr/>
        </p:nvSpPr>
        <p:spPr>
          <a:xfrm>
            <a:off x="10979871" y="2602345"/>
            <a:ext cx="5029710" cy="507831"/>
          </a:xfrm>
          <a:prstGeom prst="rect">
            <a:avLst/>
          </a:prstGeom>
          <a:noFill/>
        </p:spPr>
        <p:txBody>
          <a:bodyPr wrap="none" rtlCol="0">
            <a:spAutoFit/>
          </a:bodyPr>
          <a:lstStyle/>
          <a:p>
            <a:r>
              <a:rPr lang="en-US" sz="2700" dirty="0"/>
              <a:t>Unconventional Oil and Gas Basins</a:t>
            </a:r>
          </a:p>
        </p:txBody>
      </p:sp>
      <p:sp>
        <p:nvSpPr>
          <p:cNvPr id="10" name="TextBox 9">
            <a:extLst>
              <a:ext uri="{FF2B5EF4-FFF2-40B4-BE49-F238E27FC236}">
                <a16:creationId xmlns:a16="http://schemas.microsoft.com/office/drawing/2014/main" id="{A4EAA685-FD71-664E-85F1-8C9A5A7E0377}"/>
              </a:ext>
            </a:extLst>
          </p:cNvPr>
          <p:cNvSpPr txBox="1"/>
          <p:nvPr/>
        </p:nvSpPr>
        <p:spPr>
          <a:xfrm>
            <a:off x="2971800" y="2560685"/>
            <a:ext cx="2748509" cy="507831"/>
          </a:xfrm>
          <a:prstGeom prst="rect">
            <a:avLst/>
          </a:prstGeom>
          <a:noFill/>
        </p:spPr>
        <p:txBody>
          <a:bodyPr wrap="none" rtlCol="0">
            <a:spAutoFit/>
          </a:bodyPr>
          <a:lstStyle/>
          <a:p>
            <a:r>
              <a:rPr lang="en-US" sz="2700" dirty="0"/>
              <a:t>State Water Stress</a:t>
            </a:r>
          </a:p>
        </p:txBody>
      </p:sp>
      <p:sp>
        <p:nvSpPr>
          <p:cNvPr id="11" name="Rectangle 10">
            <a:extLst>
              <a:ext uri="{FF2B5EF4-FFF2-40B4-BE49-F238E27FC236}">
                <a16:creationId xmlns:a16="http://schemas.microsoft.com/office/drawing/2014/main" id="{3149F388-9781-854F-B773-E47934DEE855}"/>
              </a:ext>
            </a:extLst>
          </p:cNvPr>
          <p:cNvSpPr/>
          <p:nvPr/>
        </p:nvSpPr>
        <p:spPr>
          <a:xfrm>
            <a:off x="3441604" y="752588"/>
            <a:ext cx="14132330" cy="923330"/>
          </a:xfrm>
          <a:prstGeom prst="rect">
            <a:avLst/>
          </a:prstGeom>
        </p:spPr>
        <p:txBody>
          <a:bodyPr wrap="none">
            <a:spAutoFit/>
          </a:bodyPr>
          <a:lstStyle/>
          <a:p>
            <a:r>
              <a:rPr lang="en-US" sz="5400" dirty="0"/>
              <a:t>Why Consider Treating and Using Produced Water</a:t>
            </a:r>
          </a:p>
        </p:txBody>
      </p:sp>
      <p:sp>
        <p:nvSpPr>
          <p:cNvPr id="13" name="Slide Number Placeholder 12">
            <a:extLst>
              <a:ext uri="{FF2B5EF4-FFF2-40B4-BE49-F238E27FC236}">
                <a16:creationId xmlns:a16="http://schemas.microsoft.com/office/drawing/2014/main" id="{F21E39C7-3529-9944-B4A9-5BE342943801}"/>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14" name="TextBox 13">
            <a:extLst>
              <a:ext uri="{FF2B5EF4-FFF2-40B4-BE49-F238E27FC236}">
                <a16:creationId xmlns:a16="http://schemas.microsoft.com/office/drawing/2014/main" id="{4D993E86-7F21-B64E-8616-0A938E79F6AF}"/>
              </a:ext>
            </a:extLst>
          </p:cNvPr>
          <p:cNvSpPr txBox="1"/>
          <p:nvPr/>
        </p:nvSpPr>
        <p:spPr>
          <a:xfrm>
            <a:off x="17621267" y="9559676"/>
            <a:ext cx="340158" cy="461665"/>
          </a:xfrm>
          <a:prstGeom prst="rect">
            <a:avLst/>
          </a:prstGeom>
          <a:noFill/>
        </p:spPr>
        <p:txBody>
          <a:bodyPr wrap="none" rtlCol="0">
            <a:spAutoFit/>
          </a:bodyPr>
          <a:lstStyle/>
          <a:p>
            <a:r>
              <a:rPr lang="en-US" sz="2400"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85060"/>
            <a:ext cx="18288000" cy="2428506"/>
          </a:xfrm>
          <a:prstGeom prst="rect">
            <a:avLst/>
          </a:prstGeom>
        </p:spPr>
      </p:pic>
      <p:sp>
        <p:nvSpPr>
          <p:cNvPr id="5" name="TextBox 5"/>
          <p:cNvSpPr txBox="1"/>
          <p:nvPr/>
        </p:nvSpPr>
        <p:spPr>
          <a:xfrm>
            <a:off x="4267200" y="210778"/>
            <a:ext cx="13601700" cy="1419491"/>
          </a:xfrm>
          <a:prstGeom prst="rect">
            <a:avLst/>
          </a:prstGeom>
        </p:spPr>
        <p:txBody>
          <a:bodyPr wrap="square" lIns="0" tIns="0" rIns="0" bIns="0" rtlCol="0" anchor="t">
            <a:spAutoFit/>
          </a:bodyPr>
          <a:lstStyle/>
          <a:p>
            <a:pPr>
              <a:lnSpc>
                <a:spcPts val="12880"/>
              </a:lnSpc>
            </a:pPr>
            <a:r>
              <a:rPr lang="en-US" sz="5400" dirty="0">
                <a:solidFill>
                  <a:srgbClr val="000000"/>
                </a:solidFill>
                <a:latin typeface="Canva Sans"/>
              </a:rPr>
              <a:t>National Produced Water Reuse Program  </a:t>
            </a:r>
          </a:p>
        </p:txBody>
      </p:sp>
      <p:pic>
        <p:nvPicPr>
          <p:cNvPr id="6" name="Picture 5">
            <a:extLst>
              <a:ext uri="{FF2B5EF4-FFF2-40B4-BE49-F238E27FC236}">
                <a16:creationId xmlns:a16="http://schemas.microsoft.com/office/drawing/2014/main" id="{62746AE6-83F6-D546-8E0D-BA937FCADFB9}"/>
              </a:ext>
            </a:extLst>
          </p:cNvPr>
          <p:cNvPicPr>
            <a:picLocks noChangeAspect="1"/>
          </p:cNvPicPr>
          <p:nvPr/>
        </p:nvPicPr>
        <p:blipFill>
          <a:blip r:embed="rId5" cstate="print"/>
          <a:stretch>
            <a:fillRect/>
          </a:stretch>
        </p:blipFill>
        <p:spPr>
          <a:xfrm>
            <a:off x="914400" y="2598191"/>
            <a:ext cx="5791200" cy="7456168"/>
          </a:xfrm>
          <a:prstGeom prst="rect">
            <a:avLst/>
          </a:prstGeom>
          <a:ln>
            <a:solidFill>
              <a:schemeClr val="tx1"/>
            </a:solidFill>
          </a:ln>
        </p:spPr>
      </p:pic>
      <p:sp>
        <p:nvSpPr>
          <p:cNvPr id="7" name="Content Placeholder 4">
            <a:extLst>
              <a:ext uri="{FF2B5EF4-FFF2-40B4-BE49-F238E27FC236}">
                <a16:creationId xmlns:a16="http://schemas.microsoft.com/office/drawing/2014/main" id="{625A9804-93A5-764E-9C5E-D489149C6BB9}"/>
              </a:ext>
            </a:extLst>
          </p:cNvPr>
          <p:cNvSpPr txBox="1">
            <a:spLocks/>
          </p:cNvSpPr>
          <p:nvPr/>
        </p:nvSpPr>
        <p:spPr>
          <a:xfrm>
            <a:off x="7467600" y="3186211"/>
            <a:ext cx="10103724" cy="50083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ea typeface="Times New Roman" panose="02020603050405020304" pitchFamily="18" charset="0"/>
              </a:rPr>
              <a:t>Focus is on the fit-for-purpose treatment and reuse of waste water – including produced water  </a:t>
            </a:r>
          </a:p>
          <a:p>
            <a:r>
              <a:rPr lang="en-US" sz="3600" dirty="0"/>
              <a:t> ..”examples of reuse applications include; agriculture and irrigation, potable and non-potable water supplies, groundwater storage and recharge, industrial processes, on-site non-potable use, salt water intrusion barriers, and environmental restoration</a:t>
            </a:r>
            <a:r>
              <a:rPr lang="en-US" sz="4499" dirty="0"/>
              <a:t>.” </a:t>
            </a:r>
          </a:p>
          <a:p>
            <a:endParaRPr lang="en-US" sz="4499" dirty="0"/>
          </a:p>
        </p:txBody>
      </p:sp>
      <p:sp>
        <p:nvSpPr>
          <p:cNvPr id="9" name="Slide Number Placeholder 8">
            <a:extLst>
              <a:ext uri="{FF2B5EF4-FFF2-40B4-BE49-F238E27FC236}">
                <a16:creationId xmlns:a16="http://schemas.microsoft.com/office/drawing/2014/main" id="{A996E63C-5ED4-5A41-B0C1-1CCDC9DAF7C0}"/>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10" name="TextBox 9">
            <a:extLst>
              <a:ext uri="{FF2B5EF4-FFF2-40B4-BE49-F238E27FC236}">
                <a16:creationId xmlns:a16="http://schemas.microsoft.com/office/drawing/2014/main" id="{3EA88CC3-2337-0148-9B09-73674558132B}"/>
              </a:ext>
            </a:extLst>
          </p:cNvPr>
          <p:cNvSpPr txBox="1"/>
          <p:nvPr/>
        </p:nvSpPr>
        <p:spPr>
          <a:xfrm>
            <a:off x="17621267" y="9559676"/>
            <a:ext cx="340158" cy="461665"/>
          </a:xfrm>
          <a:prstGeom prst="rect">
            <a:avLst/>
          </a:prstGeom>
          <a:noFill/>
        </p:spPr>
        <p:txBody>
          <a:bodyPr wrap="none" rtlCol="0">
            <a:spAutoFit/>
          </a:bodyPr>
          <a:lstStyle/>
          <a:p>
            <a:r>
              <a:rPr lang="en-US" sz="2400" dirty="0"/>
              <a:t>7</a:t>
            </a:r>
          </a:p>
        </p:txBody>
      </p:sp>
    </p:spTree>
    <p:extLst>
      <p:ext uri="{BB962C8B-B14F-4D97-AF65-F5344CB8AC3E}">
        <p14:creationId xmlns:p14="http://schemas.microsoft.com/office/powerpoint/2010/main" val="253268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18288000" cy="2428506"/>
          </a:xfrm>
          <a:prstGeom prst="rect">
            <a:avLst/>
          </a:prstGeom>
        </p:spPr>
      </p:pic>
      <p:sp>
        <p:nvSpPr>
          <p:cNvPr id="5" name="TextBox 5"/>
          <p:cNvSpPr txBox="1"/>
          <p:nvPr/>
        </p:nvSpPr>
        <p:spPr>
          <a:xfrm>
            <a:off x="3352800" y="283119"/>
            <a:ext cx="14401800" cy="1661993"/>
          </a:xfrm>
          <a:prstGeom prst="rect">
            <a:avLst/>
          </a:prstGeom>
        </p:spPr>
        <p:txBody>
          <a:bodyPr wrap="square" lIns="0" tIns="0" rIns="0" bIns="0" rtlCol="0" anchor="t">
            <a:spAutoFit/>
          </a:bodyPr>
          <a:lstStyle/>
          <a:p>
            <a:pPr algn="ctr"/>
            <a:r>
              <a:rPr lang="en-US" sz="5400" dirty="0">
                <a:solidFill>
                  <a:srgbClr val="000000"/>
                </a:solidFill>
                <a:latin typeface="Canva Sans"/>
              </a:rPr>
              <a:t>New Mexico Produced Water Reuse and Stewardship Goals and Requirements </a:t>
            </a:r>
          </a:p>
        </p:txBody>
      </p:sp>
      <p:sp>
        <p:nvSpPr>
          <p:cNvPr id="7" name="Rectangle 6">
            <a:extLst>
              <a:ext uri="{FF2B5EF4-FFF2-40B4-BE49-F238E27FC236}">
                <a16:creationId xmlns:a16="http://schemas.microsoft.com/office/drawing/2014/main" id="{9E5DE998-1D35-E44B-B12D-0EB8F495E58A}"/>
              </a:ext>
            </a:extLst>
          </p:cNvPr>
          <p:cNvSpPr/>
          <p:nvPr/>
        </p:nvSpPr>
        <p:spPr>
          <a:xfrm>
            <a:off x="6108836" y="3130638"/>
            <a:ext cx="11874363" cy="6001643"/>
          </a:xfrm>
          <a:prstGeom prst="rect">
            <a:avLst/>
          </a:prstGeom>
        </p:spPr>
        <p:txBody>
          <a:bodyPr wrap="square">
            <a:spAutoFit/>
          </a:bodyPr>
          <a:lstStyle/>
          <a:p>
            <a:r>
              <a:rPr lang="en-US" sz="3200" dirty="0"/>
              <a:t>…”(the WQCC). shall adopt water quality standards for surface and ground waters of the state based on </a:t>
            </a:r>
            <a:r>
              <a:rPr lang="en-US" sz="3200" u="sng" dirty="0"/>
              <a:t>credible scientific data and other evidence</a:t>
            </a:r>
            <a:r>
              <a:rPr lang="en-US" sz="3200" dirty="0"/>
              <a:t> appropriate under the Water Quality Act. The standards shall include narrative standards and, as appropriate, the designated uses of the waters and the water quality criteria necessary to protect such uses. </a:t>
            </a:r>
            <a:r>
              <a:rPr lang="en-US" sz="3200" u="sng" dirty="0"/>
              <a:t>The standards shall at a minimum protect the public health or welfare, enhance the quality of wate</a:t>
            </a:r>
            <a:r>
              <a:rPr lang="en-US" sz="3200" dirty="0"/>
              <a:t>r and serve the purposes of the Water Quality Act. In making standards, the commission </a:t>
            </a:r>
            <a:r>
              <a:rPr lang="en-US" sz="3200" u="sng" dirty="0"/>
              <a:t>shall give weight it deems appropriate to all facts and circumstances, including the use and value of the water</a:t>
            </a:r>
            <a:r>
              <a:rPr lang="en-US" sz="3200" dirty="0"/>
              <a:t> for </a:t>
            </a:r>
            <a:r>
              <a:rPr lang="en-US" sz="3200" u="sng" dirty="0"/>
              <a:t>water supplies, propagation of fish and wildlife, recreational purposes and agricultural, industrial and other purposes; </a:t>
            </a:r>
            <a:endParaRPr lang="en-US" sz="3200" u="sng" dirty="0">
              <a:effectLst/>
            </a:endParaRPr>
          </a:p>
        </p:txBody>
      </p:sp>
      <p:pic>
        <p:nvPicPr>
          <p:cNvPr id="1025" name="Picture 1" descr="page1image5100576">
            <a:extLst>
              <a:ext uri="{FF2B5EF4-FFF2-40B4-BE49-F238E27FC236}">
                <a16:creationId xmlns:a16="http://schemas.microsoft.com/office/drawing/2014/main" id="{3E113D53-4755-A748-9881-C9D02C5E218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7024" y="2560590"/>
            <a:ext cx="5227296" cy="676473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a:extLst>
              <a:ext uri="{FF2B5EF4-FFF2-40B4-BE49-F238E27FC236}">
                <a16:creationId xmlns:a16="http://schemas.microsoft.com/office/drawing/2014/main" id="{9BA4049C-5539-D249-B0E5-7B0BA0BD4E4F}"/>
              </a:ext>
            </a:extLst>
          </p:cNvPr>
          <p:cNvSpPr>
            <a:spLocks noChangeArrowheads="1"/>
          </p:cNvSpPr>
          <p:nvPr/>
        </p:nvSpPr>
        <p:spPr bwMode="auto">
          <a:xfrm>
            <a:off x="514516" y="2480551"/>
            <a:ext cx="525818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F4C405"/>
                </a:solidFill>
                <a:effectLst/>
                <a:latin typeface="Montserrat"/>
              </a:rPr>
              <a:t>50-YEAR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00" b="0" i="0" u="none" strike="noStrike" cap="none" normalizeH="0" baseline="0" dirty="0">
                <a:ln>
                  <a:noFill/>
                </a:ln>
                <a:solidFill>
                  <a:srgbClr val="FFFFFF"/>
                </a:solidFill>
                <a:effectLst/>
                <a:latin typeface="Montserrat"/>
              </a:rPr>
              <a:t>Office of the Governor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FFFFFF"/>
                </a:solidFill>
                <a:effectLst/>
                <a:latin typeface="Montserrat"/>
              </a:rPr>
              <a:t>MICHELLE LUJAN GRISHAM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Montserrat"/>
              </a:rPr>
              <a:t>WATER ACTION PLAN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35E4369B-967F-B144-9A38-E4B067A0AA62}"/>
              </a:ext>
            </a:extLst>
          </p:cNvPr>
          <p:cNvSpPr txBox="1"/>
          <p:nvPr/>
        </p:nvSpPr>
        <p:spPr>
          <a:xfrm>
            <a:off x="8681025" y="2511814"/>
            <a:ext cx="6729984" cy="584775"/>
          </a:xfrm>
          <a:prstGeom prst="rect">
            <a:avLst/>
          </a:prstGeom>
          <a:noFill/>
        </p:spPr>
        <p:txBody>
          <a:bodyPr wrap="none" rtlCol="0">
            <a:spAutoFit/>
          </a:bodyPr>
          <a:lstStyle/>
          <a:p>
            <a:r>
              <a:rPr lang="en-US" sz="3200" b="1" dirty="0"/>
              <a:t>2019 Produced Water Act – Section 9D</a:t>
            </a:r>
          </a:p>
        </p:txBody>
      </p:sp>
      <p:sp>
        <p:nvSpPr>
          <p:cNvPr id="14" name="Slide Number Placeholder 13">
            <a:extLst>
              <a:ext uri="{FF2B5EF4-FFF2-40B4-BE49-F238E27FC236}">
                <a16:creationId xmlns:a16="http://schemas.microsoft.com/office/drawing/2014/main" id="{AB463A78-C23F-824D-BD0D-16E2DF1A8030}"/>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20" name="TextBox 19">
            <a:extLst>
              <a:ext uri="{FF2B5EF4-FFF2-40B4-BE49-F238E27FC236}">
                <a16:creationId xmlns:a16="http://schemas.microsoft.com/office/drawing/2014/main" id="{BC843B4A-F209-0046-8B7E-DA488E39FA71}"/>
              </a:ext>
            </a:extLst>
          </p:cNvPr>
          <p:cNvSpPr txBox="1"/>
          <p:nvPr/>
        </p:nvSpPr>
        <p:spPr>
          <a:xfrm>
            <a:off x="17621267" y="9559676"/>
            <a:ext cx="340158" cy="461665"/>
          </a:xfrm>
          <a:prstGeom prst="rect">
            <a:avLst/>
          </a:prstGeom>
          <a:noFill/>
        </p:spPr>
        <p:txBody>
          <a:bodyPr wrap="none" rtlCol="0">
            <a:spAutoFit/>
          </a:bodyPr>
          <a:lstStyle/>
          <a:p>
            <a:r>
              <a:rPr lang="en-US" sz="2400" dirty="0"/>
              <a:t>8</a:t>
            </a:r>
          </a:p>
        </p:txBody>
      </p:sp>
    </p:spTree>
    <p:extLst>
      <p:ext uri="{BB962C8B-B14F-4D97-AF65-F5344CB8AC3E}">
        <p14:creationId xmlns:p14="http://schemas.microsoft.com/office/powerpoint/2010/main" val="13278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828139" y="9325327"/>
            <a:ext cx="1929539" cy="673626"/>
          </a:xfrm>
          <a:prstGeom prst="rect">
            <a:avLst/>
          </a:prstGeom>
        </p:spPr>
      </p:pic>
      <p:pic>
        <p:nvPicPr>
          <p:cNvPr id="3" name="Picture 3"/>
          <p:cNvPicPr>
            <a:picLocks noChangeAspect="1"/>
          </p:cNvPicPr>
          <p:nvPr/>
        </p:nvPicPr>
        <p:blipFill>
          <a:blip r:embed="rId3"/>
          <a:srcRect/>
          <a:stretch>
            <a:fillRect/>
          </a:stretch>
        </p:blipFill>
        <p:spPr>
          <a:xfrm>
            <a:off x="16009581" y="9037281"/>
            <a:ext cx="1249719" cy="1249719"/>
          </a:xfrm>
          <a:prstGeom prst="rect">
            <a:avLst/>
          </a:prstGeom>
        </p:spPr>
      </p:pic>
      <p:pic>
        <p:nvPicPr>
          <p:cNvPr id="4"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21681"/>
            <a:ext cx="18288000" cy="2428506"/>
          </a:xfrm>
          <a:prstGeom prst="rect">
            <a:avLst/>
          </a:prstGeom>
        </p:spPr>
      </p:pic>
      <p:sp>
        <p:nvSpPr>
          <p:cNvPr id="5" name="TextBox 5"/>
          <p:cNvSpPr txBox="1"/>
          <p:nvPr/>
        </p:nvSpPr>
        <p:spPr>
          <a:xfrm>
            <a:off x="3879958" y="364816"/>
            <a:ext cx="13525500" cy="1661993"/>
          </a:xfrm>
          <a:prstGeom prst="rect">
            <a:avLst/>
          </a:prstGeom>
        </p:spPr>
        <p:txBody>
          <a:bodyPr wrap="square" lIns="0" tIns="0" rIns="0" bIns="0" rtlCol="0" anchor="t">
            <a:spAutoFit/>
          </a:bodyPr>
          <a:lstStyle/>
          <a:p>
            <a:pPr algn="ctr"/>
            <a:r>
              <a:rPr lang="en-US" sz="5400" dirty="0">
                <a:solidFill>
                  <a:srgbClr val="000000"/>
                </a:solidFill>
                <a:latin typeface="Canva Sans"/>
              </a:rPr>
              <a:t>Public Acceptance of Produced Water Treatment to Conserve Fresh Water</a:t>
            </a:r>
          </a:p>
        </p:txBody>
      </p:sp>
      <p:sp>
        <p:nvSpPr>
          <p:cNvPr id="11" name="TextBox 10">
            <a:extLst>
              <a:ext uri="{FF2B5EF4-FFF2-40B4-BE49-F238E27FC236}">
                <a16:creationId xmlns:a16="http://schemas.microsoft.com/office/drawing/2014/main" id="{4D2585A4-857E-DC47-A2FA-E2757BFAD9AE}"/>
              </a:ext>
            </a:extLst>
          </p:cNvPr>
          <p:cNvSpPr txBox="1"/>
          <p:nvPr/>
        </p:nvSpPr>
        <p:spPr>
          <a:xfrm>
            <a:off x="838200" y="2481023"/>
            <a:ext cx="9362547" cy="2169825"/>
          </a:xfrm>
          <a:prstGeom prst="rect">
            <a:avLst/>
          </a:prstGeom>
          <a:noFill/>
        </p:spPr>
        <p:txBody>
          <a:bodyPr wrap="square">
            <a:spAutoFit/>
          </a:bodyPr>
          <a:lstStyle/>
          <a:p>
            <a:r>
              <a:rPr lang="en-US" sz="2700" b="1" dirty="0">
                <a:solidFill>
                  <a:srgbClr val="32312F"/>
                </a:solidFill>
              </a:rPr>
              <a:t>Identify all potential reuse applications that you would support for the use of treated produced water </a:t>
            </a:r>
            <a:r>
              <a:rPr lang="en-US" sz="2700" b="1" u="sng" dirty="0">
                <a:solidFill>
                  <a:srgbClr val="32312F"/>
                </a:solidFill>
              </a:rPr>
              <a:t>to conserve the use of New Mexico’s freshwater supplies</a:t>
            </a:r>
            <a:r>
              <a:rPr lang="en-US" sz="2700" b="1" dirty="0">
                <a:solidFill>
                  <a:srgbClr val="32312F"/>
                </a:solidFill>
              </a:rPr>
              <a:t>, if the water is treated and regulated to standards that prove it to be safe to use and  protect human health and the environment?</a:t>
            </a:r>
            <a:endParaRPr lang="en-US" sz="2700" b="1" dirty="0"/>
          </a:p>
        </p:txBody>
      </p:sp>
      <p:pic>
        <p:nvPicPr>
          <p:cNvPr id="12" name="Picture 11">
            <a:extLst>
              <a:ext uri="{FF2B5EF4-FFF2-40B4-BE49-F238E27FC236}">
                <a16:creationId xmlns:a16="http://schemas.microsoft.com/office/drawing/2014/main" id="{97876A79-0C48-E04F-AF26-9F18A6B60AFD}"/>
              </a:ext>
            </a:extLst>
          </p:cNvPr>
          <p:cNvPicPr>
            <a:picLocks noChangeAspect="1"/>
          </p:cNvPicPr>
          <p:nvPr/>
        </p:nvPicPr>
        <p:blipFill>
          <a:blip r:embed="rId5"/>
          <a:stretch>
            <a:fillRect/>
          </a:stretch>
        </p:blipFill>
        <p:spPr>
          <a:xfrm>
            <a:off x="1994848" y="4914900"/>
            <a:ext cx="7049249" cy="4544772"/>
          </a:xfrm>
          <a:prstGeom prst="rect">
            <a:avLst/>
          </a:prstGeom>
        </p:spPr>
      </p:pic>
      <p:sp>
        <p:nvSpPr>
          <p:cNvPr id="13" name="TextBox 12">
            <a:extLst>
              <a:ext uri="{FF2B5EF4-FFF2-40B4-BE49-F238E27FC236}">
                <a16:creationId xmlns:a16="http://schemas.microsoft.com/office/drawing/2014/main" id="{B2AE0F7D-3913-4046-A650-FC804DCB77CD}"/>
              </a:ext>
            </a:extLst>
          </p:cNvPr>
          <p:cNvSpPr txBox="1"/>
          <p:nvPr/>
        </p:nvSpPr>
        <p:spPr>
          <a:xfrm>
            <a:off x="11043726" y="2385751"/>
            <a:ext cx="6596574" cy="7109639"/>
          </a:xfrm>
          <a:prstGeom prst="rect">
            <a:avLst/>
          </a:prstGeom>
          <a:noFill/>
        </p:spPr>
        <p:txBody>
          <a:bodyPr wrap="square">
            <a:spAutoFit/>
          </a:bodyPr>
          <a:lstStyle/>
          <a:p>
            <a:endParaRPr lang="en-US" sz="3000" dirty="0">
              <a:solidFill>
                <a:srgbClr val="000000"/>
              </a:solidFill>
              <a:latin typeface="Calibri" panose="020F0502020204030204" pitchFamily="34" charset="0"/>
            </a:endParaRPr>
          </a:p>
          <a:p>
            <a:r>
              <a:rPr lang="en-US" sz="2100" dirty="0">
                <a:solidFill>
                  <a:srgbClr val="000000"/>
                </a:solidFill>
                <a:latin typeface="Calibri" panose="020F0502020204030204" pitchFamily="34" charset="0"/>
              </a:rPr>
              <a:t>Uses inside the oil field - such as construction, drilling and fracking, concrete mixing, and dust suppression </a:t>
            </a:r>
            <a:r>
              <a:rPr lang="en-US" sz="2100" b="1" dirty="0">
                <a:solidFill>
                  <a:srgbClr val="000000"/>
                </a:solidFill>
                <a:latin typeface="Calibri" panose="020F0502020204030204" pitchFamily="34" charset="0"/>
              </a:rPr>
              <a:t>(61%)</a:t>
            </a:r>
          </a:p>
          <a:p>
            <a:endParaRPr lang="en-US" sz="2100" dirty="0">
              <a:solidFill>
                <a:srgbClr val="000000"/>
              </a:solidFill>
              <a:latin typeface="Calibri" panose="020F0502020204030204" pitchFamily="34" charset="0"/>
            </a:endParaRPr>
          </a:p>
          <a:p>
            <a:r>
              <a:rPr lang="en-US" sz="2100" dirty="0">
                <a:solidFill>
                  <a:srgbClr val="000000"/>
                </a:solidFill>
                <a:latin typeface="Calibri" panose="020F0502020204030204" pitchFamily="34" charset="0"/>
              </a:rPr>
              <a:t>Industrial uses outside the oil field - such as construction, power generation, manufacturing, etc. </a:t>
            </a:r>
            <a:r>
              <a:rPr lang="en-US" sz="2100" b="1" dirty="0">
                <a:solidFill>
                  <a:srgbClr val="000000"/>
                </a:solidFill>
                <a:latin typeface="Calibri" panose="020F0502020204030204" pitchFamily="34" charset="0"/>
              </a:rPr>
              <a:t>(61%)</a:t>
            </a:r>
          </a:p>
          <a:p>
            <a:r>
              <a:rPr lang="en-US" sz="2100" dirty="0">
                <a:solidFill>
                  <a:srgbClr val="000000"/>
                </a:solidFill>
                <a:latin typeface="Calibri" panose="020F0502020204030204" pitchFamily="34" charset="0"/>
              </a:rPr>
              <a:t>    </a:t>
            </a:r>
          </a:p>
          <a:p>
            <a:r>
              <a:rPr lang="en-US" sz="2100" dirty="0">
                <a:solidFill>
                  <a:srgbClr val="000000"/>
                </a:solidFill>
                <a:latin typeface="Calibri" panose="020F0502020204030204" pitchFamily="34" charset="0"/>
              </a:rPr>
              <a:t> Agricultural uses, such as irrigation for non-edible crops (e.g., cotton) </a:t>
            </a:r>
            <a:r>
              <a:rPr lang="en-US" sz="2100" b="1" dirty="0">
                <a:solidFill>
                  <a:srgbClr val="000000"/>
                </a:solidFill>
                <a:latin typeface="Calibri" panose="020F0502020204030204" pitchFamily="34" charset="0"/>
              </a:rPr>
              <a:t>(65%)</a:t>
            </a:r>
          </a:p>
          <a:p>
            <a:r>
              <a:rPr lang="en-US" sz="2100" dirty="0">
                <a:solidFill>
                  <a:srgbClr val="000000"/>
                </a:solidFill>
                <a:latin typeface="Calibri" panose="020F0502020204030204" pitchFamily="34" charset="0"/>
              </a:rPr>
              <a:t> </a:t>
            </a:r>
          </a:p>
          <a:p>
            <a:r>
              <a:rPr lang="en-US" sz="2100" dirty="0">
                <a:solidFill>
                  <a:srgbClr val="000000"/>
                </a:solidFill>
                <a:latin typeface="Calibri" panose="020F0502020204030204" pitchFamily="34" charset="0"/>
              </a:rPr>
              <a:t>Multiple agricultural uses, e.g., irrigation, rangeland restoration, livestock watering, etc. </a:t>
            </a:r>
            <a:r>
              <a:rPr lang="en-US" sz="2100" b="1" dirty="0">
                <a:solidFill>
                  <a:srgbClr val="000000"/>
                </a:solidFill>
                <a:latin typeface="Calibri" panose="020F0502020204030204" pitchFamily="34" charset="0"/>
              </a:rPr>
              <a:t>(53%)</a:t>
            </a:r>
          </a:p>
          <a:p>
            <a:endParaRPr lang="en-US" sz="2100" dirty="0">
              <a:solidFill>
                <a:srgbClr val="000000"/>
              </a:solidFill>
              <a:latin typeface="Calibri" panose="020F0502020204030204" pitchFamily="34" charset="0"/>
            </a:endParaRPr>
          </a:p>
          <a:p>
            <a:r>
              <a:rPr lang="en-US" sz="2100" dirty="0">
                <a:solidFill>
                  <a:srgbClr val="000000"/>
                </a:solidFill>
                <a:latin typeface="Calibri" panose="020F0502020204030204" pitchFamily="34" charset="0"/>
              </a:rPr>
              <a:t> Supplemental drinking water supplies </a:t>
            </a:r>
            <a:r>
              <a:rPr lang="en-US" sz="2100" b="1" dirty="0">
                <a:solidFill>
                  <a:srgbClr val="000000"/>
                </a:solidFill>
                <a:latin typeface="Calibri" panose="020F0502020204030204" pitchFamily="34" charset="0"/>
              </a:rPr>
              <a:t>(41%)</a:t>
            </a:r>
          </a:p>
          <a:p>
            <a:r>
              <a:rPr lang="en-US" sz="2100" dirty="0">
                <a:solidFill>
                  <a:srgbClr val="000000"/>
                </a:solidFill>
                <a:latin typeface="Calibri" panose="020F0502020204030204" pitchFamily="34" charset="0"/>
              </a:rPr>
              <a:t> </a:t>
            </a:r>
          </a:p>
          <a:p>
            <a:r>
              <a:rPr lang="en-US" sz="2100" dirty="0">
                <a:solidFill>
                  <a:srgbClr val="000000"/>
                </a:solidFill>
                <a:latin typeface="Calibri" panose="020F0502020204030204" pitchFamily="34" charset="0"/>
              </a:rPr>
              <a:t>I need more information to support the reuse of treated produced water </a:t>
            </a:r>
            <a:r>
              <a:rPr lang="en-US" sz="2100" b="1" dirty="0">
                <a:solidFill>
                  <a:srgbClr val="000000"/>
                </a:solidFill>
                <a:latin typeface="Calibri" panose="020F0502020204030204" pitchFamily="34" charset="0"/>
              </a:rPr>
              <a:t>(25%)</a:t>
            </a:r>
          </a:p>
          <a:p>
            <a:r>
              <a:rPr lang="en-US" sz="2100" dirty="0">
                <a:solidFill>
                  <a:srgbClr val="000000"/>
                </a:solidFill>
                <a:latin typeface="Calibri" panose="020F0502020204030204" pitchFamily="34" charset="0"/>
              </a:rPr>
              <a:t>   </a:t>
            </a:r>
          </a:p>
          <a:p>
            <a:r>
              <a:rPr lang="en-US" sz="2100" dirty="0">
                <a:solidFill>
                  <a:srgbClr val="000000"/>
                </a:solidFill>
                <a:latin typeface="Calibri" panose="020F0502020204030204" pitchFamily="34" charset="0"/>
              </a:rPr>
              <a:t> No, I would not support the reuse of treated produced water for any use outside of the oil field </a:t>
            </a:r>
            <a:r>
              <a:rPr lang="en-US" sz="2100" b="1" dirty="0">
                <a:solidFill>
                  <a:srgbClr val="000000"/>
                </a:solidFill>
                <a:latin typeface="Calibri" panose="020F0502020204030204" pitchFamily="34" charset="0"/>
              </a:rPr>
              <a:t>(5%)</a:t>
            </a:r>
          </a:p>
          <a:p>
            <a:endParaRPr lang="en-US" sz="2700" dirty="0">
              <a:solidFill>
                <a:srgbClr val="000000"/>
              </a:solidFill>
              <a:latin typeface="Calibri" panose="020F0502020204030204" pitchFamily="34" charset="0"/>
            </a:endParaRPr>
          </a:p>
        </p:txBody>
      </p:sp>
      <p:pic>
        <p:nvPicPr>
          <p:cNvPr id="14" name="Picture 13">
            <a:extLst>
              <a:ext uri="{FF2B5EF4-FFF2-40B4-BE49-F238E27FC236}">
                <a16:creationId xmlns:a16="http://schemas.microsoft.com/office/drawing/2014/main" id="{DE90F386-20C6-564D-8545-230EA80CC6D4}"/>
              </a:ext>
            </a:extLst>
          </p:cNvPr>
          <p:cNvPicPr>
            <a:picLocks noChangeAspect="1"/>
          </p:cNvPicPr>
          <p:nvPr/>
        </p:nvPicPr>
        <p:blipFill>
          <a:blip r:embed="rId6"/>
          <a:stretch>
            <a:fillRect/>
          </a:stretch>
        </p:blipFill>
        <p:spPr>
          <a:xfrm>
            <a:off x="10253335" y="2979601"/>
            <a:ext cx="368901" cy="344552"/>
          </a:xfrm>
          <a:prstGeom prst="rect">
            <a:avLst/>
          </a:prstGeom>
        </p:spPr>
      </p:pic>
      <p:pic>
        <p:nvPicPr>
          <p:cNvPr id="15" name="Picture 14">
            <a:extLst>
              <a:ext uri="{FF2B5EF4-FFF2-40B4-BE49-F238E27FC236}">
                <a16:creationId xmlns:a16="http://schemas.microsoft.com/office/drawing/2014/main" id="{CE2B4B7C-4506-D049-8AAA-B355FD1118AE}"/>
              </a:ext>
            </a:extLst>
          </p:cNvPr>
          <p:cNvPicPr>
            <a:picLocks noChangeAspect="1"/>
          </p:cNvPicPr>
          <p:nvPr/>
        </p:nvPicPr>
        <p:blipFill>
          <a:blip r:embed="rId7"/>
          <a:stretch>
            <a:fillRect/>
          </a:stretch>
        </p:blipFill>
        <p:spPr>
          <a:xfrm>
            <a:off x="10253335" y="3918003"/>
            <a:ext cx="368903" cy="344552"/>
          </a:xfrm>
          <a:prstGeom prst="rect">
            <a:avLst/>
          </a:prstGeom>
        </p:spPr>
      </p:pic>
      <p:pic>
        <p:nvPicPr>
          <p:cNvPr id="16" name="Picture 15">
            <a:extLst>
              <a:ext uri="{FF2B5EF4-FFF2-40B4-BE49-F238E27FC236}">
                <a16:creationId xmlns:a16="http://schemas.microsoft.com/office/drawing/2014/main" id="{BE9114D0-CC01-0F40-9258-0D6F4C20209A}"/>
              </a:ext>
            </a:extLst>
          </p:cNvPr>
          <p:cNvPicPr>
            <a:picLocks noChangeAspect="1"/>
          </p:cNvPicPr>
          <p:nvPr/>
        </p:nvPicPr>
        <p:blipFill>
          <a:blip r:embed="rId8"/>
          <a:stretch>
            <a:fillRect/>
          </a:stretch>
        </p:blipFill>
        <p:spPr>
          <a:xfrm>
            <a:off x="10253333" y="4914900"/>
            <a:ext cx="368903" cy="344552"/>
          </a:xfrm>
          <a:prstGeom prst="rect">
            <a:avLst/>
          </a:prstGeom>
        </p:spPr>
      </p:pic>
      <p:pic>
        <p:nvPicPr>
          <p:cNvPr id="17" name="Picture 16">
            <a:extLst>
              <a:ext uri="{FF2B5EF4-FFF2-40B4-BE49-F238E27FC236}">
                <a16:creationId xmlns:a16="http://schemas.microsoft.com/office/drawing/2014/main" id="{239EE357-7629-0E46-A983-BF452B2DE59C}"/>
              </a:ext>
            </a:extLst>
          </p:cNvPr>
          <p:cNvPicPr>
            <a:picLocks noChangeAspect="1"/>
          </p:cNvPicPr>
          <p:nvPr/>
        </p:nvPicPr>
        <p:blipFill>
          <a:blip r:embed="rId9"/>
          <a:stretch>
            <a:fillRect/>
          </a:stretch>
        </p:blipFill>
        <p:spPr>
          <a:xfrm>
            <a:off x="10253333" y="5955013"/>
            <a:ext cx="368903" cy="363674"/>
          </a:xfrm>
          <a:prstGeom prst="rect">
            <a:avLst/>
          </a:prstGeom>
        </p:spPr>
      </p:pic>
      <p:pic>
        <p:nvPicPr>
          <p:cNvPr id="18" name="Picture 17">
            <a:extLst>
              <a:ext uri="{FF2B5EF4-FFF2-40B4-BE49-F238E27FC236}">
                <a16:creationId xmlns:a16="http://schemas.microsoft.com/office/drawing/2014/main" id="{B92D424A-E554-3945-BC45-F8778F8FA7F5}"/>
              </a:ext>
            </a:extLst>
          </p:cNvPr>
          <p:cNvPicPr>
            <a:picLocks noChangeAspect="1"/>
          </p:cNvPicPr>
          <p:nvPr/>
        </p:nvPicPr>
        <p:blipFill>
          <a:blip r:embed="rId10"/>
          <a:stretch>
            <a:fillRect/>
          </a:stretch>
        </p:blipFill>
        <p:spPr>
          <a:xfrm>
            <a:off x="10253333" y="6758828"/>
            <a:ext cx="389375" cy="315180"/>
          </a:xfrm>
          <a:prstGeom prst="rect">
            <a:avLst/>
          </a:prstGeom>
        </p:spPr>
      </p:pic>
      <p:pic>
        <p:nvPicPr>
          <p:cNvPr id="19" name="Picture 18">
            <a:extLst>
              <a:ext uri="{FF2B5EF4-FFF2-40B4-BE49-F238E27FC236}">
                <a16:creationId xmlns:a16="http://schemas.microsoft.com/office/drawing/2014/main" id="{F369F517-B864-B74E-8439-01C660E06078}"/>
              </a:ext>
            </a:extLst>
          </p:cNvPr>
          <p:cNvPicPr>
            <a:picLocks noChangeAspect="1"/>
          </p:cNvPicPr>
          <p:nvPr/>
        </p:nvPicPr>
        <p:blipFill>
          <a:blip r:embed="rId11"/>
          <a:stretch>
            <a:fillRect/>
          </a:stretch>
        </p:blipFill>
        <p:spPr>
          <a:xfrm>
            <a:off x="10259155" y="7474450"/>
            <a:ext cx="389375" cy="363672"/>
          </a:xfrm>
          <a:prstGeom prst="rect">
            <a:avLst/>
          </a:prstGeom>
        </p:spPr>
      </p:pic>
      <p:pic>
        <p:nvPicPr>
          <p:cNvPr id="20" name="Picture 19">
            <a:extLst>
              <a:ext uri="{FF2B5EF4-FFF2-40B4-BE49-F238E27FC236}">
                <a16:creationId xmlns:a16="http://schemas.microsoft.com/office/drawing/2014/main" id="{C7EAD567-7515-3449-82A9-6B6EDB905394}"/>
              </a:ext>
            </a:extLst>
          </p:cNvPr>
          <p:cNvPicPr>
            <a:picLocks noChangeAspect="1"/>
          </p:cNvPicPr>
          <p:nvPr/>
        </p:nvPicPr>
        <p:blipFill>
          <a:blip r:embed="rId12"/>
          <a:stretch>
            <a:fillRect/>
          </a:stretch>
        </p:blipFill>
        <p:spPr>
          <a:xfrm>
            <a:off x="10253333" y="8366631"/>
            <a:ext cx="378906" cy="353897"/>
          </a:xfrm>
          <a:prstGeom prst="rect">
            <a:avLst/>
          </a:prstGeom>
        </p:spPr>
      </p:pic>
      <p:sp>
        <p:nvSpPr>
          <p:cNvPr id="21" name="Slide Number Placeholder 20">
            <a:extLst>
              <a:ext uri="{FF2B5EF4-FFF2-40B4-BE49-F238E27FC236}">
                <a16:creationId xmlns:a16="http://schemas.microsoft.com/office/drawing/2014/main" id="{D9731FF2-48C3-7640-991D-740516635A80}"/>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22" name="TextBox 21">
            <a:extLst>
              <a:ext uri="{FF2B5EF4-FFF2-40B4-BE49-F238E27FC236}">
                <a16:creationId xmlns:a16="http://schemas.microsoft.com/office/drawing/2014/main" id="{07B0FE47-353F-2A43-8405-95D0E656DBE5}"/>
              </a:ext>
            </a:extLst>
          </p:cNvPr>
          <p:cNvSpPr txBox="1"/>
          <p:nvPr/>
        </p:nvSpPr>
        <p:spPr>
          <a:xfrm>
            <a:off x="17621267" y="9559676"/>
            <a:ext cx="340158" cy="461665"/>
          </a:xfrm>
          <a:prstGeom prst="rect">
            <a:avLst/>
          </a:prstGeom>
          <a:noFill/>
        </p:spPr>
        <p:txBody>
          <a:bodyPr wrap="none" rtlCol="0">
            <a:spAutoFit/>
          </a:bodyPr>
          <a:lstStyle/>
          <a:p>
            <a:r>
              <a:rPr lang="en-US" sz="2400" dirty="0"/>
              <a:t>9</a:t>
            </a:r>
          </a:p>
        </p:txBody>
      </p:sp>
    </p:spTree>
    <p:extLst>
      <p:ext uri="{BB962C8B-B14F-4D97-AF65-F5344CB8AC3E}">
        <p14:creationId xmlns:p14="http://schemas.microsoft.com/office/powerpoint/2010/main" val="4009205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944</Words>
  <Application>Microsoft Macintosh PowerPoint</Application>
  <PresentationFormat>Custom</PresentationFormat>
  <Paragraphs>165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Montserrat</vt:lpstr>
      <vt:lpstr>Canva Sans</vt:lpstr>
      <vt:lpstr>Arial</vt:lpstr>
      <vt:lpstr>Times New Roman</vt:lpstr>
      <vt:lpstr>Canva Sans Bold</vt:lpstr>
      <vt:lpstr>Abadi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OFWMS Presentation Template 2023</dc:title>
  <cp:lastModifiedBy>Mike Hightower</cp:lastModifiedBy>
  <cp:revision>39</cp:revision>
  <dcterms:created xsi:type="dcterms:W3CDTF">2006-08-16T00:00:00Z</dcterms:created>
  <dcterms:modified xsi:type="dcterms:W3CDTF">2024-03-26T14:20:30Z</dcterms:modified>
  <dc:identifier>DAFU8TJdk4U</dc:identifier>
</cp:coreProperties>
</file>