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62" r:id="rId2"/>
    <p:sldId id="489" r:id="rId3"/>
    <p:sldId id="2609" r:id="rId4"/>
    <p:sldId id="263" r:id="rId5"/>
    <p:sldId id="259" r:id="rId6"/>
    <p:sldId id="2608" r:id="rId7"/>
    <p:sldId id="2601" r:id="rId8"/>
    <p:sldId id="2610" r:id="rId9"/>
    <p:sldId id="440" r:id="rId10"/>
    <p:sldId id="265" r:id="rId11"/>
    <p:sldId id="297" r:id="rId12"/>
    <p:sldId id="464" r:id="rId13"/>
    <p:sldId id="2612" r:id="rId14"/>
    <p:sldId id="2615" r:id="rId15"/>
    <p:sldId id="516" r:id="rId16"/>
    <p:sldId id="26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8C0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533"/>
  </p:normalViewPr>
  <p:slideViewPr>
    <p:cSldViewPr snapToGrid="0" snapToObjects="1">
      <p:cViewPr varScale="1">
        <p:scale>
          <a:sx n="91" d="100"/>
          <a:sy n="91" d="100"/>
        </p:scale>
        <p:origin x="1296"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47712052351285E-2"/>
          <c:y val="5.8988637145295307E-2"/>
          <c:w val="0.48632218844984804"/>
          <c:h val="0.68646864686468645"/>
        </c:manualLayout>
      </c:layout>
      <c:lineChart>
        <c:grouping val="standard"/>
        <c:varyColors val="0"/>
        <c:ser>
          <c:idx val="0"/>
          <c:order val="0"/>
          <c:tx>
            <c:strRef>
              <c:f>Sheet1!$A$2</c:f>
              <c:strCache>
                <c:ptCount val="1"/>
                <c:pt idx="0">
                  <c:v>Fresh Water Availability</c:v>
                </c:pt>
              </c:strCache>
            </c:strRef>
          </c:tx>
          <c:spPr>
            <a:ln w="54250">
              <a:solidFill>
                <a:srgbClr val="0000FF"/>
              </a:solidFill>
              <a:prstDash val="lgDashDotDot"/>
            </a:ln>
          </c:spPr>
          <c:marker>
            <c:symbol val="none"/>
          </c:marker>
          <c:cat>
            <c:numRef>
              <c:f>Sheet1!$B$1:$H$1</c:f>
              <c:numCache>
                <c:formatCode>General</c:formatCode>
                <c:ptCount val="7"/>
                <c:pt idx="0">
                  <c:v>1940</c:v>
                </c:pt>
                <c:pt idx="1">
                  <c:v>1950</c:v>
                </c:pt>
                <c:pt idx="2">
                  <c:v>1960</c:v>
                </c:pt>
                <c:pt idx="3">
                  <c:v>1970</c:v>
                </c:pt>
                <c:pt idx="4">
                  <c:v>1980</c:v>
                </c:pt>
                <c:pt idx="5">
                  <c:v>1990</c:v>
                </c:pt>
                <c:pt idx="6">
                  <c:v>2000</c:v>
                </c:pt>
              </c:numCache>
            </c:numRef>
          </c:cat>
          <c:val>
            <c:numRef>
              <c:f>Sheet1!$B$2:$H$2</c:f>
              <c:numCache>
                <c:formatCode>General</c:formatCode>
                <c:ptCount val="7"/>
                <c:pt idx="0">
                  <c:v>1</c:v>
                </c:pt>
                <c:pt idx="1">
                  <c:v>1.9</c:v>
                </c:pt>
                <c:pt idx="2">
                  <c:v>2.8</c:v>
                </c:pt>
                <c:pt idx="3">
                  <c:v>4.3</c:v>
                </c:pt>
                <c:pt idx="4">
                  <c:v>4.7</c:v>
                </c:pt>
                <c:pt idx="5">
                  <c:v>4.8</c:v>
                </c:pt>
                <c:pt idx="6">
                  <c:v>4.8</c:v>
                </c:pt>
              </c:numCache>
            </c:numRef>
          </c:val>
          <c:smooth val="0"/>
          <c:extLst>
            <c:ext xmlns:c16="http://schemas.microsoft.com/office/drawing/2014/chart" uri="{C3380CC4-5D6E-409C-BE32-E72D297353CC}">
              <c16:uniqueId val="{00000000-4F05-604D-9B49-3C72CF6E4CFC}"/>
            </c:ext>
          </c:extLst>
        </c:ser>
        <c:ser>
          <c:idx val="1"/>
          <c:order val="1"/>
          <c:tx>
            <c:strRef>
              <c:f>Sheet1!$A$3</c:f>
              <c:strCache>
                <c:ptCount val="1"/>
                <c:pt idx="0">
                  <c:v>GDP</c:v>
                </c:pt>
              </c:strCache>
            </c:strRef>
          </c:tx>
          <c:spPr>
            <a:ln w="54250">
              <a:solidFill>
                <a:srgbClr val="000000"/>
              </a:solidFill>
              <a:prstDash val="solid"/>
            </a:ln>
          </c:spPr>
          <c:marker>
            <c:symbol val="none"/>
          </c:marker>
          <c:cat>
            <c:numRef>
              <c:f>Sheet1!$B$1:$H$1</c:f>
              <c:numCache>
                <c:formatCode>General</c:formatCode>
                <c:ptCount val="7"/>
                <c:pt idx="0">
                  <c:v>1940</c:v>
                </c:pt>
                <c:pt idx="1">
                  <c:v>1950</c:v>
                </c:pt>
                <c:pt idx="2">
                  <c:v>1960</c:v>
                </c:pt>
                <c:pt idx="3">
                  <c:v>1970</c:v>
                </c:pt>
                <c:pt idx="4">
                  <c:v>1980</c:v>
                </c:pt>
                <c:pt idx="5">
                  <c:v>1990</c:v>
                </c:pt>
                <c:pt idx="6">
                  <c:v>2000</c:v>
                </c:pt>
              </c:numCache>
            </c:numRef>
          </c:cat>
          <c:val>
            <c:numRef>
              <c:f>Sheet1!$B$3:$H$3</c:f>
              <c:numCache>
                <c:formatCode>General</c:formatCode>
                <c:ptCount val="7"/>
                <c:pt idx="0">
                  <c:v>1</c:v>
                </c:pt>
                <c:pt idx="1">
                  <c:v>1.7</c:v>
                </c:pt>
                <c:pt idx="2">
                  <c:v>2.2000000000000002</c:v>
                </c:pt>
                <c:pt idx="3">
                  <c:v>3.3</c:v>
                </c:pt>
                <c:pt idx="4">
                  <c:v>4.5</c:v>
                </c:pt>
                <c:pt idx="5">
                  <c:v>7</c:v>
                </c:pt>
                <c:pt idx="6">
                  <c:v>7.5</c:v>
                </c:pt>
              </c:numCache>
            </c:numRef>
          </c:val>
          <c:smooth val="0"/>
          <c:extLst>
            <c:ext xmlns:c16="http://schemas.microsoft.com/office/drawing/2014/chart" uri="{C3380CC4-5D6E-409C-BE32-E72D297353CC}">
              <c16:uniqueId val="{00000001-4F05-604D-9B49-3C72CF6E4CFC}"/>
            </c:ext>
          </c:extLst>
        </c:ser>
        <c:ser>
          <c:idx val="2"/>
          <c:order val="2"/>
          <c:tx>
            <c:strRef>
              <c:f>Sheet1!$A$4</c:f>
              <c:strCache>
                <c:ptCount val="1"/>
                <c:pt idx="0">
                  <c:v>Electricity Use</c:v>
                </c:pt>
              </c:strCache>
            </c:strRef>
          </c:tx>
          <c:spPr>
            <a:ln w="54250">
              <a:solidFill>
                <a:srgbClr val="FF0000"/>
              </a:solidFill>
              <a:prstDash val="lgDash"/>
            </a:ln>
          </c:spPr>
          <c:marker>
            <c:symbol val="none"/>
          </c:marker>
          <c:cat>
            <c:numRef>
              <c:f>Sheet1!$B$1:$H$1</c:f>
              <c:numCache>
                <c:formatCode>General</c:formatCode>
                <c:ptCount val="7"/>
                <c:pt idx="0">
                  <c:v>1940</c:v>
                </c:pt>
                <c:pt idx="1">
                  <c:v>1950</c:v>
                </c:pt>
                <c:pt idx="2">
                  <c:v>1960</c:v>
                </c:pt>
                <c:pt idx="3">
                  <c:v>1970</c:v>
                </c:pt>
                <c:pt idx="4">
                  <c:v>1980</c:v>
                </c:pt>
                <c:pt idx="5">
                  <c:v>1990</c:v>
                </c:pt>
                <c:pt idx="6">
                  <c:v>2000</c:v>
                </c:pt>
              </c:numCache>
            </c:numRef>
          </c:cat>
          <c:val>
            <c:numRef>
              <c:f>Sheet1!$B$4:$H$4</c:f>
              <c:numCache>
                <c:formatCode>General</c:formatCode>
                <c:ptCount val="7"/>
                <c:pt idx="0">
                  <c:v>1</c:v>
                </c:pt>
                <c:pt idx="1">
                  <c:v>1.2</c:v>
                </c:pt>
                <c:pt idx="2">
                  <c:v>3</c:v>
                </c:pt>
                <c:pt idx="3">
                  <c:v>6</c:v>
                </c:pt>
                <c:pt idx="4">
                  <c:v>8</c:v>
                </c:pt>
                <c:pt idx="5">
                  <c:v>11.2</c:v>
                </c:pt>
                <c:pt idx="6">
                  <c:v>14</c:v>
                </c:pt>
              </c:numCache>
            </c:numRef>
          </c:val>
          <c:smooth val="0"/>
          <c:extLst>
            <c:ext xmlns:c16="http://schemas.microsoft.com/office/drawing/2014/chart" uri="{C3380CC4-5D6E-409C-BE32-E72D297353CC}">
              <c16:uniqueId val="{00000002-4F05-604D-9B49-3C72CF6E4CFC}"/>
            </c:ext>
          </c:extLst>
        </c:ser>
        <c:dLbls>
          <c:showLegendKey val="0"/>
          <c:showVal val="0"/>
          <c:showCatName val="0"/>
          <c:showSerName val="0"/>
          <c:showPercent val="0"/>
          <c:showBubbleSize val="0"/>
        </c:dLbls>
        <c:smooth val="0"/>
        <c:axId val="441209424"/>
        <c:axId val="1"/>
      </c:lineChart>
      <c:catAx>
        <c:axId val="441209424"/>
        <c:scaling>
          <c:orientation val="minMax"/>
        </c:scaling>
        <c:delete val="0"/>
        <c:axPos val="b"/>
        <c:title>
          <c:tx>
            <c:rich>
              <a:bodyPr/>
              <a:lstStyle/>
              <a:p>
                <a:pPr>
                  <a:defRPr sz="1780" b="1" i="0" u="none" strike="noStrike" baseline="0">
                    <a:solidFill>
                      <a:srgbClr val="000000"/>
                    </a:solidFill>
                    <a:latin typeface="Arial"/>
                    <a:ea typeface="Arial"/>
                    <a:cs typeface="Arial"/>
                  </a:defRPr>
                </a:pPr>
                <a:r>
                  <a:rPr lang="en-US"/>
                  <a:t>Year</a:t>
                </a:r>
              </a:p>
            </c:rich>
          </c:tx>
          <c:layout>
            <c:manualLayout>
              <c:xMode val="edge"/>
              <c:yMode val="edge"/>
              <c:x val="0.3100303951367781"/>
              <c:y val="0.8910891089108911"/>
            </c:manualLayout>
          </c:layout>
          <c:overlay val="0"/>
          <c:spPr>
            <a:noFill/>
            <a:ln w="36167">
              <a:noFill/>
            </a:ln>
          </c:spPr>
        </c:title>
        <c:numFmt formatCode="General" sourceLinked="1"/>
        <c:majorTickMark val="out"/>
        <c:minorTickMark val="none"/>
        <c:tickLblPos val="nextTo"/>
        <c:spPr>
          <a:ln w="4521">
            <a:solidFill>
              <a:srgbClr val="000000"/>
            </a:solidFill>
            <a:prstDash val="solid"/>
          </a:ln>
        </c:spPr>
        <c:txPr>
          <a:bodyPr rot="-2700000" vert="horz"/>
          <a:lstStyle/>
          <a:p>
            <a:pPr>
              <a:defRPr sz="1780" b="1" i="0" u="none" strike="noStrike" baseline="0">
                <a:solidFill>
                  <a:srgbClr val="000000"/>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scaling>
        <c:delete val="0"/>
        <c:axPos val="l"/>
        <c:title>
          <c:tx>
            <c:rich>
              <a:bodyPr/>
              <a:lstStyle/>
              <a:p>
                <a:pPr>
                  <a:defRPr sz="1780" b="1" i="0" u="none" strike="noStrike" baseline="0">
                    <a:solidFill>
                      <a:srgbClr val="000000"/>
                    </a:solidFill>
                    <a:latin typeface="Arial"/>
                    <a:ea typeface="Arial"/>
                    <a:cs typeface="Arial"/>
                  </a:defRPr>
                </a:pPr>
                <a:r>
                  <a:rPr lang="en-US"/>
                  <a:t>Increase</a:t>
                </a:r>
              </a:p>
            </c:rich>
          </c:tx>
          <c:layout>
            <c:manualLayout>
              <c:xMode val="edge"/>
              <c:yMode val="edge"/>
              <c:x val="0"/>
              <c:y val="0.30693069306930693"/>
            </c:manualLayout>
          </c:layout>
          <c:overlay val="0"/>
          <c:spPr>
            <a:noFill/>
            <a:ln w="36167">
              <a:noFill/>
            </a:ln>
          </c:spPr>
        </c:title>
        <c:numFmt formatCode="General" sourceLinked="1"/>
        <c:majorTickMark val="out"/>
        <c:minorTickMark val="none"/>
        <c:tickLblPos val="nextTo"/>
        <c:spPr>
          <a:ln w="4521">
            <a:solidFill>
              <a:srgbClr val="000000"/>
            </a:solidFill>
            <a:prstDash val="solid"/>
          </a:ln>
        </c:spPr>
        <c:txPr>
          <a:bodyPr rot="0" vert="horz"/>
          <a:lstStyle/>
          <a:p>
            <a:pPr>
              <a:defRPr sz="1780" b="1" i="0" u="none" strike="noStrike" baseline="0">
                <a:solidFill>
                  <a:srgbClr val="000000"/>
                </a:solidFill>
                <a:latin typeface="Arial"/>
                <a:ea typeface="Arial"/>
                <a:cs typeface="Arial"/>
              </a:defRPr>
            </a:pPr>
            <a:endParaRPr lang="en-US"/>
          </a:p>
        </c:txPr>
        <c:crossAx val="441209424"/>
        <c:crosses val="autoZero"/>
        <c:crossBetween val="between"/>
      </c:valAx>
      <c:spPr>
        <a:noFill/>
        <a:ln w="18083">
          <a:solidFill>
            <a:srgbClr val="000000"/>
          </a:solidFill>
          <a:prstDash val="solid"/>
        </a:ln>
      </c:spPr>
    </c:plotArea>
    <c:legend>
      <c:legendPos val="r"/>
      <c:layout>
        <c:manualLayout>
          <c:xMode val="edge"/>
          <c:yMode val="edge"/>
          <c:x val="9.7437006776962903E-2"/>
          <c:y val="8.6402254291613856E-2"/>
          <c:w val="0.26747720364741639"/>
          <c:h val="0.22112211221122113"/>
        </c:manualLayout>
      </c:layout>
      <c:overlay val="0"/>
      <c:spPr>
        <a:noFill/>
        <a:ln w="4521">
          <a:solidFill>
            <a:srgbClr val="000000"/>
          </a:solidFill>
          <a:prstDash val="solid"/>
        </a:ln>
      </c:spPr>
      <c:txPr>
        <a:bodyPr/>
        <a:lstStyle/>
        <a:p>
          <a:pPr>
            <a:defRPr sz="1075"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780" b="1"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EC8B3-D154-B244-BD94-3C315CA20BD6}" type="datetimeFigureOut">
              <a:rPr lang="en-US" smtClean="0"/>
              <a:t>2/22/24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50B08-6FEB-2741-A7D0-83FB49C8EC30}" type="slidenum">
              <a:rPr lang="en-US" smtClean="0"/>
              <a:t>‹#›</a:t>
            </a:fld>
            <a:endParaRPr lang="en-US"/>
          </a:p>
        </p:txBody>
      </p:sp>
    </p:spTree>
    <p:extLst>
      <p:ext uri="{BB962C8B-B14F-4D97-AF65-F5344CB8AC3E}">
        <p14:creationId xmlns:p14="http://schemas.microsoft.com/office/powerpoint/2010/main" val="88247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50B08-6FEB-2741-A7D0-83FB49C8EC30}" type="slidenum">
              <a:rPr lang="en-US" smtClean="0"/>
              <a:t>7</a:t>
            </a:fld>
            <a:endParaRPr lang="en-US"/>
          </a:p>
        </p:txBody>
      </p:sp>
    </p:spTree>
    <p:extLst>
      <p:ext uri="{BB962C8B-B14F-4D97-AF65-F5344CB8AC3E}">
        <p14:creationId xmlns:p14="http://schemas.microsoft.com/office/powerpoint/2010/main" val="41223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807EA-9198-0241-B564-6517561B294E}" type="slidenum">
              <a:rPr lang="en-US" smtClean="0"/>
              <a:pPr/>
              <a:t>9</a:t>
            </a:fld>
            <a:endParaRPr lang="en-US"/>
          </a:p>
        </p:txBody>
      </p:sp>
    </p:spTree>
    <p:extLst>
      <p:ext uri="{BB962C8B-B14F-4D97-AF65-F5344CB8AC3E}">
        <p14:creationId xmlns:p14="http://schemas.microsoft.com/office/powerpoint/2010/main" val="2973542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64970"/>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pic>
        <p:nvPicPr>
          <p:cNvPr id="4" name="Picture 3">
            <a:extLst>
              <a:ext uri="{FF2B5EF4-FFF2-40B4-BE49-F238E27FC236}">
                <a16:creationId xmlns:a16="http://schemas.microsoft.com/office/drawing/2014/main" id="{A789CC3C-54AF-06FB-1E9E-9EC0C6D08B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40595" y="4468606"/>
            <a:ext cx="3310810" cy="1622824"/>
          </a:xfrm>
          <a:prstGeom prst="rect">
            <a:avLst/>
          </a:prstGeom>
        </p:spPr>
      </p:pic>
    </p:spTree>
    <p:extLst>
      <p:ext uri="{BB962C8B-B14F-4D97-AF65-F5344CB8AC3E}">
        <p14:creationId xmlns:p14="http://schemas.microsoft.com/office/powerpoint/2010/main" val="423404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898805" y="690563"/>
            <a:ext cx="4747684" cy="4267200"/>
          </a:xfrm>
        </p:spPr>
        <p:txBody>
          <a:bodyPr/>
          <a:lstStyle/>
          <a:p>
            <a:r>
              <a:rPr lang="en-US"/>
              <a:t>Click icon to add picture</a:t>
            </a:r>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6609794" y="690563"/>
            <a:ext cx="4747684" cy="4267200"/>
          </a:xfrm>
        </p:spPr>
        <p:txBody>
          <a:bodyPr/>
          <a:lstStyle/>
          <a:p>
            <a:r>
              <a:rPr lang="en-US"/>
              <a:t>Click icon to add picture</a:t>
            </a:r>
          </a:p>
        </p:txBody>
      </p:sp>
    </p:spTree>
    <p:extLst>
      <p:ext uri="{BB962C8B-B14F-4D97-AF65-F5344CB8AC3E}">
        <p14:creationId xmlns:p14="http://schemas.microsoft.com/office/powerpoint/2010/main" val="75881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595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5252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9305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62731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557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6260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033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2DA42E-E29E-8442-94C1-AC54D70DD518}"/>
              </a:ext>
            </a:extLst>
          </p:cNvPr>
          <p:cNvSpPr>
            <a:spLocks noGrp="1"/>
          </p:cNvSpPr>
          <p:nvPr>
            <p:ph type="body" sz="quarter" idx="10" hasCustomPrompt="1"/>
          </p:nvPr>
        </p:nvSpPr>
        <p:spPr>
          <a:xfrm>
            <a:off x="820551" y="2107019"/>
            <a:ext cx="10516077" cy="480131"/>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a16="http://schemas.microsoft.com/office/drawing/2014/main" id="{62B999D7-A76D-B741-B745-30280A6B16D7}"/>
              </a:ext>
            </a:extLst>
          </p:cNvPr>
          <p:cNvSpPr>
            <a:spLocks noGrp="1"/>
          </p:cNvSpPr>
          <p:nvPr>
            <p:ph type="body" sz="quarter" idx="11" hasCustomPrompt="1"/>
          </p:nvPr>
        </p:nvSpPr>
        <p:spPr>
          <a:xfrm>
            <a:off x="820551" y="2604238"/>
            <a:ext cx="10516077" cy="480131"/>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a16="http://schemas.microsoft.com/office/drawing/2014/main" id="{5CA1FD1C-6FE7-DD48-9178-AFF6A8C55535}"/>
              </a:ext>
            </a:extLst>
          </p:cNvPr>
          <p:cNvSpPr>
            <a:spLocks noGrp="1"/>
          </p:cNvSpPr>
          <p:nvPr>
            <p:ph type="body" sz="quarter" idx="12" hasCustomPrompt="1"/>
          </p:nvPr>
        </p:nvSpPr>
        <p:spPr>
          <a:xfrm>
            <a:off x="820551" y="3101457"/>
            <a:ext cx="10516077" cy="480131"/>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a16="http://schemas.microsoft.com/office/drawing/2014/main" id="{56EF9B5F-920F-8E4F-872D-C4D4C2C60FF5}"/>
              </a:ext>
            </a:extLst>
          </p:cNvPr>
          <p:cNvSpPr>
            <a:spLocks noGrp="1"/>
          </p:cNvSpPr>
          <p:nvPr>
            <p:ph type="body" sz="quarter" idx="13" hasCustomPrompt="1"/>
          </p:nvPr>
        </p:nvSpPr>
        <p:spPr>
          <a:xfrm>
            <a:off x="820551" y="3598676"/>
            <a:ext cx="10516077" cy="480131"/>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a16="http://schemas.microsoft.com/office/drawing/2014/main" id="{B0EB2389-F780-2D4A-B2A3-2E10B3549B02}"/>
              </a:ext>
            </a:extLst>
          </p:cNvPr>
          <p:cNvSpPr>
            <a:spLocks noGrp="1"/>
          </p:cNvSpPr>
          <p:nvPr>
            <p:ph type="body" sz="quarter" idx="14" hasCustomPrompt="1"/>
          </p:nvPr>
        </p:nvSpPr>
        <p:spPr>
          <a:xfrm>
            <a:off x="820551" y="4095895"/>
            <a:ext cx="10516077" cy="480131"/>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a16="http://schemas.microsoft.com/office/drawing/2014/main" id="{85444114-988B-6D44-B79C-537507DF2B60}"/>
              </a:ext>
            </a:extLst>
          </p:cNvPr>
          <p:cNvSpPr>
            <a:spLocks noGrp="1"/>
          </p:cNvSpPr>
          <p:nvPr>
            <p:ph type="body" sz="quarter" idx="15" hasCustomPrompt="1"/>
          </p:nvPr>
        </p:nvSpPr>
        <p:spPr>
          <a:xfrm>
            <a:off x="820551" y="4593116"/>
            <a:ext cx="10516077" cy="480131"/>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a16="http://schemas.microsoft.com/office/drawing/2014/main" id="{F1ED535D-CF14-414F-994D-2D6881DC565E}"/>
              </a:ext>
            </a:extLst>
          </p:cNvPr>
          <p:cNvSpPr txBox="1"/>
          <p:nvPr/>
        </p:nvSpPr>
        <p:spPr>
          <a:xfrm>
            <a:off x="820552" y="978794"/>
            <a:ext cx="8108801" cy="707886"/>
          </a:xfrm>
          <a:prstGeom prst="rect">
            <a:avLst/>
          </a:prstGeom>
          <a:noFill/>
        </p:spPr>
        <p:txBody>
          <a:bodyPr wrap="square" rtlCol="0">
            <a:spAutoFit/>
          </a:bodyPr>
          <a:lstStyle/>
          <a:p>
            <a:r>
              <a:rPr lang="en-US" sz="4000" b="1" dirty="0">
                <a:solidFill>
                  <a:schemeClr val="tx2"/>
                </a:solidFill>
                <a:latin typeface="Tahoma" panose="020B060403050404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162279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A0F0-EC42-4149-B664-0B3C060EE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0B78A8-2FA7-264E-8F06-C838450A9CA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54A1848-9875-8243-A4EB-5C1AEC4567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E72DFC-88D9-6A40-97E9-E35D1127E64D}"/>
              </a:ext>
            </a:extLst>
          </p:cNvPr>
          <p:cNvSpPr>
            <a:spLocks noGrp="1"/>
          </p:cNvSpPr>
          <p:nvPr>
            <p:ph type="sldNum" sz="quarter" idx="12"/>
          </p:nvPr>
        </p:nvSpPr>
        <p:spPr/>
        <p:txBody>
          <a:bodyPr/>
          <a:lstStyle/>
          <a:p>
            <a:fld id="{B77EE1C1-2EAD-4B46-9513-80C2CCF426B9}" type="slidenum">
              <a:rPr lang="en-US" smtClean="0"/>
              <a:t>‹#›</a:t>
            </a:fld>
            <a:endParaRPr lang="en-US"/>
          </a:p>
        </p:txBody>
      </p:sp>
    </p:spTree>
    <p:extLst>
      <p:ext uri="{BB962C8B-B14F-4D97-AF65-F5344CB8AC3E}">
        <p14:creationId xmlns:p14="http://schemas.microsoft.com/office/powerpoint/2010/main" val="69470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0ACB5-9281-74CE-16B3-3313AFC7AFA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99FB194-900B-14A8-9A1F-BD4D281480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1DD8C1-71E1-0F28-81D4-432D245BBA20}"/>
              </a:ext>
            </a:extLst>
          </p:cNvPr>
          <p:cNvSpPr>
            <a:spLocks noGrp="1"/>
          </p:cNvSpPr>
          <p:nvPr>
            <p:ph type="sldNum" sz="quarter" idx="12"/>
          </p:nvPr>
        </p:nvSpPr>
        <p:spPr/>
        <p:txBody>
          <a:bodyPr/>
          <a:lstStyle/>
          <a:p>
            <a:fld id="{9767D341-99F6-45E8-B879-657AE037B453}" type="slidenum">
              <a:rPr lang="en-US" smtClean="0"/>
              <a:t>‹#›</a:t>
            </a:fld>
            <a:endParaRPr lang="en-US"/>
          </a:p>
        </p:txBody>
      </p:sp>
    </p:spTree>
    <p:extLst>
      <p:ext uri="{BB962C8B-B14F-4D97-AF65-F5344CB8AC3E}">
        <p14:creationId xmlns:p14="http://schemas.microsoft.com/office/powerpoint/2010/main" val="367981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Presenta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505483"/>
            <a:ext cx="10363200" cy="1001496"/>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524000" y="153056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969977" y="2387097"/>
            <a:ext cx="6233583" cy="334963"/>
          </a:xfrm>
        </p:spPr>
        <p:txBody>
          <a:bodyPr>
            <a:no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914401" y="2848098"/>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6308194" y="2848098"/>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pic>
        <p:nvPicPr>
          <p:cNvPr id="4" name="Picture 3">
            <a:extLst>
              <a:ext uri="{FF2B5EF4-FFF2-40B4-BE49-F238E27FC236}">
                <a16:creationId xmlns:a16="http://schemas.microsoft.com/office/drawing/2014/main" id="{47BEAB7B-3B32-AD77-0BF6-27E023DC61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40595" y="4613345"/>
            <a:ext cx="3310810" cy="1622824"/>
          </a:xfrm>
          <a:prstGeom prst="rect">
            <a:avLst/>
          </a:prstGeom>
        </p:spPr>
      </p:pic>
    </p:spTree>
    <p:extLst>
      <p:ext uri="{BB962C8B-B14F-4D97-AF65-F5344CB8AC3E}">
        <p14:creationId xmlns:p14="http://schemas.microsoft.com/office/powerpoint/2010/main" val="265326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61766"/>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524000" y="314976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Tree>
    <p:extLst>
      <p:ext uri="{BB962C8B-B14F-4D97-AF65-F5344CB8AC3E}">
        <p14:creationId xmlns:p14="http://schemas.microsoft.com/office/powerpoint/2010/main" val="23743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0" y="0"/>
            <a:ext cx="4391187"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21CD90CA-AF2E-8449-8E84-D6C56326C15A}"/>
              </a:ext>
            </a:extLst>
          </p:cNvPr>
          <p:cNvSpPr/>
          <p:nvPr/>
        </p:nvSpPr>
        <p:spPr>
          <a:xfrm>
            <a:off x="4391187" y="0"/>
            <a:ext cx="78008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91D5B3CF-5810-EF40-8451-52B286E53328}"/>
              </a:ext>
            </a:extLst>
          </p:cNvPr>
          <p:cNvSpPr/>
          <p:nvPr/>
        </p:nvSpPr>
        <p:spPr>
          <a:xfrm>
            <a:off x="4240260" y="0"/>
            <a:ext cx="4428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5212729" y="510442"/>
            <a:ext cx="6700299" cy="1080247"/>
          </a:xfrm>
        </p:spPr>
        <p:txBody>
          <a:bodyPr anchor="t" anchorCtr="0">
            <a:noAutofit/>
          </a:bodyPr>
          <a:lstStyle>
            <a:lvl1pPr algn="ctr">
              <a:defRPr sz="4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5874115" y="1598800"/>
            <a:ext cx="5514661"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6089509" y="2494696"/>
            <a:ext cx="5083876"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087409" y="2932977"/>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087406" y="3865608"/>
            <a:ext cx="4950937" cy="652749"/>
          </a:xfrm>
        </p:spPr>
        <p:txBody>
          <a:bodyPr anchor="ctr">
            <a:normAutofit/>
          </a:bodyPr>
          <a:lstStyle>
            <a:lvl1pPr marL="0" indent="0" algn="ct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p:nvCxnSpPr>
        <p:spPr>
          <a:xfrm flipH="1">
            <a:off x="6914890" y="3706773"/>
            <a:ext cx="3295972" cy="0"/>
          </a:xfrm>
          <a:prstGeom prst="line">
            <a:avLst/>
          </a:prstGeom>
        </p:spPr>
        <p:style>
          <a:lnRef idx="3">
            <a:schemeClr val="accent4"/>
          </a:lnRef>
          <a:fillRef idx="0">
            <a:schemeClr val="accent4"/>
          </a:fillRef>
          <a:effectRef idx="2">
            <a:schemeClr val="accent4"/>
          </a:effectRef>
          <a:fontRef idx="minor">
            <a:schemeClr val="tx1"/>
          </a:fontRef>
        </p:style>
      </p:cxnSp>
      <p:pic>
        <p:nvPicPr>
          <p:cNvPr id="2" name="Picture 1">
            <a:extLst>
              <a:ext uri="{FF2B5EF4-FFF2-40B4-BE49-F238E27FC236}">
                <a16:creationId xmlns:a16="http://schemas.microsoft.com/office/drawing/2014/main" id="{6B24490F-ECAA-B24B-F0E8-403EC9330A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76040" y="4945129"/>
            <a:ext cx="3310810" cy="1622824"/>
          </a:xfrm>
          <a:prstGeom prst="rect">
            <a:avLst/>
          </a:prstGeom>
        </p:spPr>
      </p:pic>
    </p:spTree>
    <p:extLst>
      <p:ext uri="{BB962C8B-B14F-4D97-AF65-F5344CB8AC3E}">
        <p14:creationId xmlns:p14="http://schemas.microsoft.com/office/powerpoint/2010/main" val="250442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Title 3">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p:nvSpPr>
        <p:spPr>
          <a:xfrm>
            <a:off x="0" y="502920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914400" y="476996"/>
            <a:ext cx="10363200" cy="1466291"/>
          </a:xfrm>
        </p:spPr>
        <p:txBody>
          <a:bodyPr anchor="t" anchorCtr="0"/>
          <a:lstStyle>
            <a:lvl1pPr algn="ctr">
              <a:defRPr sz="6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524000" y="1964997"/>
            <a:ext cx="9144000" cy="828294"/>
          </a:xfrm>
        </p:spPr>
        <p:txBody>
          <a:bodyPr/>
          <a:lstStyle>
            <a:lvl1pPr marL="0" indent="0" algn="ctr">
              <a:buNone/>
              <a:defRPr sz="3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969977" y="2816316"/>
            <a:ext cx="6233583" cy="334963"/>
          </a:xfrm>
        </p:spPr>
        <p:txBody>
          <a:bodyPr>
            <a:normAutofit/>
          </a:bodyPr>
          <a:lstStyle>
            <a:lvl1pPr marL="0" indent="0" algn="ctr">
              <a:buNone/>
              <a:defRPr sz="2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914401" y="3277317"/>
            <a:ext cx="4950937" cy="652749"/>
          </a:xfrm>
        </p:spPr>
        <p:txBody>
          <a:bodyPr anchor="ctr">
            <a:normAutofit/>
          </a:bodyPr>
          <a:lstStyle>
            <a:lvl1pPr marL="0" indent="0" algn="r">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308194" y="3277317"/>
            <a:ext cx="4950937" cy="652749"/>
          </a:xfrm>
        </p:spPr>
        <p:txBody>
          <a:bodyPr anchor="ctr">
            <a:normAutofit/>
          </a:bodyPr>
          <a:lstStyle>
            <a:lvl1pPr marL="0" indent="0" algn="l">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pic>
        <p:nvPicPr>
          <p:cNvPr id="6" name="Picture 5">
            <a:extLst>
              <a:ext uri="{FF2B5EF4-FFF2-40B4-BE49-F238E27FC236}">
                <a16:creationId xmlns:a16="http://schemas.microsoft.com/office/drawing/2014/main" id="{01147CA8-C260-2AF8-A822-DC1FBC9ECD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1555" y="4113790"/>
            <a:ext cx="3428889" cy="1654580"/>
          </a:xfrm>
          <a:prstGeom prst="rect">
            <a:avLst/>
          </a:prstGeom>
        </p:spPr>
      </p:pic>
    </p:spTree>
    <p:extLst>
      <p:ext uri="{BB962C8B-B14F-4D97-AF65-F5344CB8AC3E}">
        <p14:creationId xmlns:p14="http://schemas.microsoft.com/office/powerpoint/2010/main" val="9787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Divider Slide 2</a:t>
            </a:r>
          </a:p>
        </p:txBody>
      </p:sp>
      <p:sp>
        <p:nvSpPr>
          <p:cNvPr id="3" name="Text Placeholder 2"/>
          <p:cNvSpPr>
            <a:spLocks noGrp="1"/>
          </p:cNvSpPr>
          <p:nvPr>
            <p:ph type="body" idx="1" hasCustomPrompt="1"/>
          </p:nvPr>
        </p:nvSpPr>
        <p:spPr>
          <a:xfrm>
            <a:off x="831851" y="4589465"/>
            <a:ext cx="10515600" cy="7365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371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42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14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9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5431B1E-8998-0146-AF70-B53ABD36F462}"/>
              </a:ext>
            </a:extLst>
          </p:cNvPr>
          <p:cNvSpPr/>
          <p:nvPr userDrawn="1"/>
        </p:nvSpPr>
        <p:spPr>
          <a:xfrm>
            <a:off x="0" y="5758249"/>
            <a:ext cx="12192000" cy="109975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477AF4-6A59-3B97-CAE1-9D455D1F9C21}"/>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71261" y="5758249"/>
            <a:ext cx="2243661" cy="1099751"/>
          </a:xfrm>
          <a:prstGeom prst="rect">
            <a:avLst/>
          </a:prstGeom>
        </p:spPr>
      </p:pic>
    </p:spTree>
    <p:extLst>
      <p:ext uri="{BB962C8B-B14F-4D97-AF65-F5344CB8AC3E}">
        <p14:creationId xmlns:p14="http://schemas.microsoft.com/office/powerpoint/2010/main" val="409946392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5" r:id="rId15"/>
    <p:sldLayoutId id="2147483676" r:id="rId16"/>
  </p:sldLayoutIdLst>
  <p:hf hdr="0" dt="0"/>
  <p:txStyles>
    <p:title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file:////var/folders/3m/98by09_j34186w2ch33_lln80000gn/T/com.microsoft.Word/WebArchiveCopyPasteTempFiles/page14image1793536" TargetMode="External"/><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05FA8-7871-21E4-F9C1-E1DD83944F60}"/>
              </a:ext>
            </a:extLst>
          </p:cNvPr>
          <p:cNvSpPr>
            <a:spLocks noGrp="1"/>
          </p:cNvSpPr>
          <p:nvPr>
            <p:ph type="ctrTitle"/>
          </p:nvPr>
        </p:nvSpPr>
        <p:spPr>
          <a:xfrm>
            <a:off x="4680682" y="0"/>
            <a:ext cx="7493391" cy="1457158"/>
          </a:xfrm>
        </p:spPr>
        <p:txBody>
          <a:bodyPr/>
          <a:lstStyle/>
          <a:p>
            <a:r>
              <a:rPr lang="en-US" sz="3200" dirty="0"/>
              <a:t> </a:t>
            </a:r>
            <a:br>
              <a:rPr lang="en-US" sz="3200" dirty="0"/>
            </a:br>
            <a:r>
              <a:rPr lang="en-US" sz="3200" dirty="0"/>
              <a:t>Produced Water Stewardship and Environmental Stewardship</a:t>
            </a:r>
            <a:br>
              <a:rPr lang="en-US" sz="3200" dirty="0"/>
            </a:br>
            <a:r>
              <a:rPr lang="en-US" sz="3200" dirty="0"/>
              <a:t>A Changing Landscape    </a:t>
            </a:r>
          </a:p>
        </p:txBody>
      </p:sp>
      <p:sp>
        <p:nvSpPr>
          <p:cNvPr id="4" name="Subtitle 3">
            <a:extLst>
              <a:ext uri="{FF2B5EF4-FFF2-40B4-BE49-F238E27FC236}">
                <a16:creationId xmlns:a16="http://schemas.microsoft.com/office/drawing/2014/main" id="{E2516A74-A4F1-6B06-0A08-F2D87110D25E}"/>
              </a:ext>
            </a:extLst>
          </p:cNvPr>
          <p:cNvSpPr>
            <a:spLocks noGrp="1"/>
          </p:cNvSpPr>
          <p:nvPr>
            <p:ph type="subTitle" idx="1"/>
          </p:nvPr>
        </p:nvSpPr>
        <p:spPr>
          <a:xfrm>
            <a:off x="4698608" y="1999048"/>
            <a:ext cx="7493392" cy="1771095"/>
          </a:xfrm>
        </p:spPr>
        <p:txBody>
          <a:bodyPr>
            <a:normAutofit fontScale="85000" lnSpcReduction="20000"/>
          </a:bodyPr>
          <a:lstStyle/>
          <a:p>
            <a:endParaRPr lang="en-US" sz="2400" dirty="0"/>
          </a:p>
          <a:p>
            <a:r>
              <a:rPr lang="en-US" sz="2400" dirty="0"/>
              <a:t>Groundwater Protection council</a:t>
            </a:r>
          </a:p>
          <a:p>
            <a:r>
              <a:rPr lang="en-US" sz="2400" dirty="0"/>
              <a:t>UIC Conference</a:t>
            </a:r>
          </a:p>
          <a:p>
            <a:r>
              <a:rPr lang="en-US" sz="2400" dirty="0"/>
              <a:t>February 26-28, 2024 – </a:t>
            </a:r>
            <a:r>
              <a:rPr lang="en-US" sz="2400" dirty="0" err="1"/>
              <a:t>oklahoma</a:t>
            </a:r>
            <a:r>
              <a:rPr lang="en-US" sz="2400" dirty="0"/>
              <a:t> city</a:t>
            </a:r>
          </a:p>
          <a:p>
            <a:r>
              <a:rPr lang="en-US" sz="2400" dirty="0"/>
              <a:t> </a:t>
            </a:r>
          </a:p>
        </p:txBody>
      </p:sp>
      <p:sp>
        <p:nvSpPr>
          <p:cNvPr id="5" name="Text Placeholder 4">
            <a:extLst>
              <a:ext uri="{FF2B5EF4-FFF2-40B4-BE49-F238E27FC236}">
                <a16:creationId xmlns:a16="http://schemas.microsoft.com/office/drawing/2014/main" id="{55CCCE44-1035-8177-027C-9E8BB1A360DD}"/>
              </a:ext>
            </a:extLst>
          </p:cNvPr>
          <p:cNvSpPr>
            <a:spLocks noGrp="1"/>
          </p:cNvSpPr>
          <p:nvPr>
            <p:ph type="body" sz="quarter" idx="10"/>
          </p:nvPr>
        </p:nvSpPr>
        <p:spPr>
          <a:xfrm>
            <a:off x="6087407" y="3699402"/>
            <a:ext cx="5083876" cy="1491174"/>
          </a:xfrm>
        </p:spPr>
        <p:txBody>
          <a:bodyPr>
            <a:noAutofit/>
          </a:bodyPr>
          <a:lstStyle/>
          <a:p>
            <a:r>
              <a:rPr lang="en-US" b="1" dirty="0"/>
              <a:t>Mike Hightower, Director </a:t>
            </a:r>
            <a:r>
              <a:rPr lang="en-US" b="1" dirty="0" err="1"/>
              <a:t>mmhightower@q.com</a:t>
            </a:r>
            <a:endParaRPr lang="en-US" b="1" dirty="0"/>
          </a:p>
          <a:p>
            <a:r>
              <a:rPr lang="en-US" b="1" dirty="0"/>
              <a:t>Jerri Pohl, NM State Engineers Office</a:t>
            </a:r>
          </a:p>
        </p:txBody>
      </p:sp>
      <p:pic>
        <p:nvPicPr>
          <p:cNvPr id="9" name="Picture 8">
            <a:extLst>
              <a:ext uri="{FF2B5EF4-FFF2-40B4-BE49-F238E27FC236}">
                <a16:creationId xmlns:a16="http://schemas.microsoft.com/office/drawing/2014/main" id="{23F6F46A-AAA7-F046-B9AF-A20085D4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689645" cy="3523153"/>
          </a:xfrm>
          <a:prstGeom prst="rect">
            <a:avLst/>
          </a:prstGeom>
          <a:ln/>
        </p:spPr>
        <p:style>
          <a:lnRef idx="2">
            <a:schemeClr val="dk1"/>
          </a:lnRef>
          <a:fillRef idx="1">
            <a:schemeClr val="lt1"/>
          </a:fillRef>
          <a:effectRef idx="0">
            <a:schemeClr val="dk1"/>
          </a:effectRef>
          <a:fontRef idx="minor">
            <a:schemeClr val="dk1"/>
          </a:fontRef>
        </p:style>
      </p:pic>
      <p:sp>
        <p:nvSpPr>
          <p:cNvPr id="2" name="Text Placeholder 1">
            <a:extLst>
              <a:ext uri="{FF2B5EF4-FFF2-40B4-BE49-F238E27FC236}">
                <a16:creationId xmlns:a16="http://schemas.microsoft.com/office/drawing/2014/main" id="{B705B61A-CF8E-0443-939F-527BBB4D6445}"/>
              </a:ext>
            </a:extLst>
          </p:cNvPr>
          <p:cNvSpPr>
            <a:spLocks noGrp="1"/>
          </p:cNvSpPr>
          <p:nvPr>
            <p:ph type="body" sz="quarter" idx="11"/>
          </p:nvPr>
        </p:nvSpPr>
        <p:spPr>
          <a:xfrm>
            <a:off x="5230775" y="4537827"/>
            <a:ext cx="6797139" cy="652749"/>
          </a:xfrm>
        </p:spPr>
        <p:txBody>
          <a:bodyPr>
            <a:normAutofit fontScale="92500" lnSpcReduction="20000"/>
          </a:bodyPr>
          <a:lstStyle/>
          <a:p>
            <a:endParaRPr lang="en-US" sz="2200" b="1" dirty="0"/>
          </a:p>
          <a:p>
            <a:r>
              <a:rPr lang="en-US" sz="2000" b="1" dirty="0"/>
              <a:t> </a:t>
            </a:r>
            <a:r>
              <a:rPr lang="en-US" sz="2000" b="1" dirty="0" err="1"/>
              <a:t>Jerri.Pohl@OSE.nm.gov</a:t>
            </a:r>
            <a:endParaRPr lang="en-US" sz="2000" b="1" dirty="0"/>
          </a:p>
          <a:p>
            <a:endParaRPr lang="en-US" dirty="0"/>
          </a:p>
        </p:txBody>
      </p:sp>
      <p:pic>
        <p:nvPicPr>
          <p:cNvPr id="10" name="Picture Placeholder 9" descr="A close up of a green field&#10;&#10;Description automatically generated">
            <a:extLst>
              <a:ext uri="{FF2B5EF4-FFF2-40B4-BE49-F238E27FC236}">
                <a16:creationId xmlns:a16="http://schemas.microsoft.com/office/drawing/2014/main" id="{7A5CBDAC-7C0D-1347-9C1F-5A0DC79EE35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0" y="3523153"/>
            <a:ext cx="4680682" cy="3334847"/>
          </a:xfrm>
          <a:prstGeom prst="rect">
            <a:avLst/>
          </a:prstGeom>
        </p:spPr>
      </p:pic>
    </p:spTree>
    <p:extLst>
      <p:ext uri="{BB962C8B-B14F-4D97-AF65-F5344CB8AC3E}">
        <p14:creationId xmlns:p14="http://schemas.microsoft.com/office/powerpoint/2010/main" val="206732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7" y="1"/>
            <a:ext cx="11548898" cy="781049"/>
          </a:xfrm>
        </p:spPr>
        <p:txBody>
          <a:bodyPr>
            <a:noAutofit/>
          </a:bodyPr>
          <a:lstStyle/>
          <a:p>
            <a:pPr algn="ctr"/>
            <a:r>
              <a:rPr lang="en-US" sz="3600" b="0" dirty="0">
                <a:latin typeface="+mn-lt"/>
              </a:rPr>
              <a:t> States with Produced Water Recycling and Reuse Efforts</a:t>
            </a:r>
          </a:p>
        </p:txBody>
      </p:sp>
      <p:sp>
        <p:nvSpPr>
          <p:cNvPr id="3" name="Content Placeholder 2"/>
          <p:cNvSpPr>
            <a:spLocks noGrp="1"/>
          </p:cNvSpPr>
          <p:nvPr>
            <p:ph idx="1"/>
          </p:nvPr>
        </p:nvSpPr>
        <p:spPr>
          <a:xfrm>
            <a:off x="597748" y="1286772"/>
            <a:ext cx="2821313" cy="3983037"/>
          </a:xfrm>
        </p:spPr>
        <p:txBody>
          <a:bodyPr>
            <a:normAutofit lnSpcReduction="10000"/>
          </a:bodyPr>
          <a:lstStyle/>
          <a:p>
            <a:r>
              <a:rPr lang="en-US" dirty="0"/>
              <a:t>States</a:t>
            </a:r>
          </a:p>
          <a:p>
            <a:pPr lvl="1"/>
            <a:r>
              <a:rPr lang="en-US" dirty="0"/>
              <a:t>California</a:t>
            </a:r>
          </a:p>
          <a:p>
            <a:pPr lvl="1"/>
            <a:r>
              <a:rPr lang="en-US" dirty="0"/>
              <a:t>Pennsylvania</a:t>
            </a:r>
          </a:p>
          <a:p>
            <a:pPr lvl="1"/>
            <a:r>
              <a:rPr lang="en-US" dirty="0"/>
              <a:t>Wyoming </a:t>
            </a:r>
          </a:p>
          <a:p>
            <a:pPr lvl="1"/>
            <a:r>
              <a:rPr lang="en-US" dirty="0"/>
              <a:t>New Mexico</a:t>
            </a:r>
          </a:p>
          <a:p>
            <a:pPr lvl="1"/>
            <a:r>
              <a:rPr lang="en-US" dirty="0"/>
              <a:t>Arizona</a:t>
            </a:r>
          </a:p>
          <a:p>
            <a:pPr lvl="1"/>
            <a:r>
              <a:rPr lang="en-US" dirty="0"/>
              <a:t>Texas</a:t>
            </a:r>
          </a:p>
          <a:p>
            <a:pPr lvl="1"/>
            <a:r>
              <a:rPr lang="en-US" dirty="0"/>
              <a:t>Colorado</a:t>
            </a:r>
          </a:p>
          <a:p>
            <a:pPr lvl="1"/>
            <a:r>
              <a:rPr lang="en-US" i="1" dirty="0">
                <a:solidFill>
                  <a:schemeClr val="bg1">
                    <a:lumMod val="75000"/>
                  </a:schemeClr>
                </a:solidFill>
              </a:rPr>
              <a:t>Oklahoma</a:t>
            </a:r>
          </a:p>
          <a:p>
            <a:pPr lvl="1"/>
            <a:r>
              <a:rPr lang="en-US" i="1" dirty="0">
                <a:solidFill>
                  <a:schemeClr val="bg1">
                    <a:lumMod val="75000"/>
                  </a:schemeClr>
                </a:solidFill>
              </a:rPr>
              <a:t>Utah</a:t>
            </a:r>
          </a:p>
          <a:p>
            <a:endParaRPr lang="en-US" dirty="0"/>
          </a:p>
        </p:txBody>
      </p:sp>
      <p:sp>
        <p:nvSpPr>
          <p:cNvPr id="4" name="Slide Number Placeholder 3"/>
          <p:cNvSpPr>
            <a:spLocks noGrp="1"/>
          </p:cNvSpPr>
          <p:nvPr>
            <p:ph type="sldNum" sz="quarter" idx="10"/>
          </p:nvPr>
        </p:nvSpPr>
        <p:spPr/>
        <p:txBody>
          <a:bodyPr/>
          <a:lstStyle/>
          <a:p>
            <a:endParaRPr lang="en-US" dirty="0"/>
          </a:p>
        </p:txBody>
      </p:sp>
      <p:pic>
        <p:nvPicPr>
          <p:cNvPr id="5" name="Picture 1" descr="page126image5997024">
            <a:extLst>
              <a:ext uri="{FF2B5EF4-FFF2-40B4-BE49-F238E27FC236}">
                <a16:creationId xmlns:a16="http://schemas.microsoft.com/office/drawing/2014/main" id="{B3603E3D-0FEF-1C4E-8E36-77E305F8C8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5648" y="1490989"/>
            <a:ext cx="4603222" cy="3563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07BC25B-14D2-A844-B466-CAED579C9216}"/>
              </a:ext>
            </a:extLst>
          </p:cNvPr>
          <p:cNvSpPr/>
          <p:nvPr/>
        </p:nvSpPr>
        <p:spPr>
          <a:xfrm>
            <a:off x="1465031" y="734884"/>
            <a:ext cx="9048750" cy="523220"/>
          </a:xfrm>
          <a:prstGeom prst="rect">
            <a:avLst/>
          </a:prstGeom>
        </p:spPr>
        <p:txBody>
          <a:bodyPr wrap="square">
            <a:spAutoFit/>
          </a:bodyPr>
          <a:lstStyle/>
          <a:p>
            <a:r>
              <a:rPr lang="en-US" sz="2800" dirty="0"/>
              <a:t>Recycling – use inside oil and gas,  </a:t>
            </a:r>
          </a:p>
        </p:txBody>
      </p:sp>
      <p:sp>
        <p:nvSpPr>
          <p:cNvPr id="7" name="Rectangle 6">
            <a:extLst>
              <a:ext uri="{FF2B5EF4-FFF2-40B4-BE49-F238E27FC236}">
                <a16:creationId xmlns:a16="http://schemas.microsoft.com/office/drawing/2014/main" id="{EBC0141B-639A-1549-A3FC-72F5F3857CE3}"/>
              </a:ext>
            </a:extLst>
          </p:cNvPr>
          <p:cNvSpPr/>
          <p:nvPr/>
        </p:nvSpPr>
        <p:spPr>
          <a:xfrm>
            <a:off x="6435415" y="709940"/>
            <a:ext cx="4703403" cy="523220"/>
          </a:xfrm>
          <a:prstGeom prst="rect">
            <a:avLst/>
          </a:prstGeom>
        </p:spPr>
        <p:txBody>
          <a:bodyPr wrap="none">
            <a:spAutoFit/>
          </a:bodyPr>
          <a:lstStyle/>
          <a:p>
            <a:r>
              <a:rPr lang="en-US" sz="2800" dirty="0"/>
              <a:t>Reuse – use outside oil and gas</a:t>
            </a:r>
          </a:p>
        </p:txBody>
      </p:sp>
      <p:pic>
        <p:nvPicPr>
          <p:cNvPr id="8" name="Picture 1" descr="page1image1784352">
            <a:extLst>
              <a:ext uri="{FF2B5EF4-FFF2-40B4-BE49-F238E27FC236}">
                <a16:creationId xmlns:a16="http://schemas.microsoft.com/office/drawing/2014/main" id="{1BBB8473-8F35-1E4D-8AB2-E3FF097EAB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57159" y="1233160"/>
            <a:ext cx="2514053" cy="40366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FA1C89-7436-604A-87AE-07EA0AF48420}"/>
              </a:ext>
            </a:extLst>
          </p:cNvPr>
          <p:cNvSpPr txBox="1"/>
          <p:nvPr/>
        </p:nvSpPr>
        <p:spPr>
          <a:xfrm>
            <a:off x="1830140" y="5070412"/>
            <a:ext cx="8815940" cy="461665"/>
          </a:xfrm>
          <a:prstGeom prst="rect">
            <a:avLst/>
          </a:prstGeom>
          <a:noFill/>
        </p:spPr>
        <p:txBody>
          <a:bodyPr wrap="none" rtlCol="0">
            <a:spAutoFit/>
          </a:bodyPr>
          <a:lstStyle/>
          <a:p>
            <a:r>
              <a:rPr lang="en-US" sz="2400" dirty="0"/>
              <a:t>Significant Environmental, Social, and Economic Stewardship Benefits </a:t>
            </a:r>
          </a:p>
        </p:txBody>
      </p:sp>
      <p:sp>
        <p:nvSpPr>
          <p:cNvPr id="10" name="Slide Number Placeholder 5">
            <a:extLst>
              <a:ext uri="{FF2B5EF4-FFF2-40B4-BE49-F238E27FC236}">
                <a16:creationId xmlns:a16="http://schemas.microsoft.com/office/drawing/2014/main" id="{8E2B8776-644F-9C4F-8CB6-12AD1068E046}"/>
              </a:ext>
            </a:extLst>
          </p:cNvPr>
          <p:cNvSpPr txBox="1">
            <a:spLocks/>
          </p:cNvSpPr>
          <p:nvPr/>
        </p:nvSpPr>
        <p:spPr>
          <a:xfrm>
            <a:off x="11243512" y="6180684"/>
            <a:ext cx="655400" cy="3650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92237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a:xfrm>
            <a:off x="1556302" y="45781"/>
            <a:ext cx="10319396" cy="739732"/>
          </a:xfrm>
        </p:spPr>
        <p:txBody>
          <a:bodyPr>
            <a:normAutofit/>
          </a:bodyPr>
          <a:lstStyle/>
          <a:p>
            <a:r>
              <a:rPr lang="en-US" altLang="en-US" sz="3200" b="0" dirty="0">
                <a:latin typeface="Arial" panose="020B0604020202020204" pitchFamily="34" charset="0"/>
                <a:cs typeface="Arial" panose="020B0604020202020204" pitchFamily="34" charset="0"/>
              </a:rPr>
              <a:t>Water Supply Growth Drives Economic Growth </a:t>
            </a:r>
          </a:p>
        </p:txBody>
      </p:sp>
      <p:graphicFrame>
        <p:nvGraphicFramePr>
          <p:cNvPr id="4" name="Object 4"/>
          <p:cNvGraphicFramePr>
            <a:graphicFrameLocks noGrp="1" noChangeAspect="1"/>
          </p:cNvGraphicFramePr>
          <p:nvPr>
            <p:ph sz="half" idx="1"/>
            <p:extLst>
              <p:ext uri="{D42A27DB-BD31-4B8C-83A1-F6EECF244321}">
                <p14:modId xmlns:p14="http://schemas.microsoft.com/office/powerpoint/2010/main" val="2832452326"/>
              </p:ext>
            </p:extLst>
          </p:nvPr>
        </p:nvGraphicFramePr>
        <p:xfrm>
          <a:off x="225084" y="574617"/>
          <a:ext cx="8384344" cy="4445968"/>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sz="half" idx="2"/>
          </p:nvPr>
        </p:nvSpPr>
        <p:spPr>
          <a:xfrm>
            <a:off x="5442744" y="668538"/>
            <a:ext cx="5712399" cy="521808"/>
          </a:xfrm>
        </p:spPr>
        <p:txBody>
          <a:bodyPr>
            <a:normAutofit/>
          </a:bodyPr>
          <a:lstStyle/>
          <a:p>
            <a:r>
              <a:rPr lang="en-US" dirty="0"/>
              <a:t>NM is 49</a:t>
            </a:r>
            <a:r>
              <a:rPr lang="en-US" baseline="30000" dirty="0"/>
              <a:t>th</a:t>
            </a:r>
            <a:r>
              <a:rPr lang="en-US" dirty="0"/>
              <a:t> in fresh water availability  </a:t>
            </a:r>
          </a:p>
        </p:txBody>
      </p:sp>
      <p:sp>
        <p:nvSpPr>
          <p:cNvPr id="8" name="TextBox 7">
            <a:extLst>
              <a:ext uri="{FF2B5EF4-FFF2-40B4-BE49-F238E27FC236}">
                <a16:creationId xmlns:a16="http://schemas.microsoft.com/office/drawing/2014/main" id="{31301F82-E2D5-D141-B3F7-B8404B75C613}"/>
              </a:ext>
            </a:extLst>
          </p:cNvPr>
          <p:cNvSpPr txBox="1"/>
          <p:nvPr/>
        </p:nvSpPr>
        <p:spPr>
          <a:xfrm>
            <a:off x="10967310" y="6176062"/>
            <a:ext cx="418704" cy="369332"/>
          </a:xfrm>
          <a:prstGeom prst="rect">
            <a:avLst/>
          </a:prstGeom>
          <a:noFill/>
        </p:spPr>
        <p:txBody>
          <a:bodyPr wrap="none" rtlCol="0">
            <a:spAutoFit/>
          </a:bodyPr>
          <a:lstStyle/>
          <a:p>
            <a:r>
              <a:rPr lang="en-US" dirty="0">
                <a:solidFill>
                  <a:schemeClr val="bg1"/>
                </a:solidFill>
              </a:rPr>
              <a:t>11</a:t>
            </a:r>
          </a:p>
        </p:txBody>
      </p:sp>
      <p:sp>
        <p:nvSpPr>
          <p:cNvPr id="3" name="TextBox 2">
            <a:extLst>
              <a:ext uri="{FF2B5EF4-FFF2-40B4-BE49-F238E27FC236}">
                <a16:creationId xmlns:a16="http://schemas.microsoft.com/office/drawing/2014/main" id="{8BDF0021-942A-5B4F-B1FA-D51AC61201B6}"/>
              </a:ext>
            </a:extLst>
          </p:cNvPr>
          <p:cNvSpPr txBox="1"/>
          <p:nvPr/>
        </p:nvSpPr>
        <p:spPr>
          <a:xfrm>
            <a:off x="5423466" y="1001674"/>
            <a:ext cx="5750956" cy="2308324"/>
          </a:xfrm>
          <a:prstGeom prst="rect">
            <a:avLst/>
          </a:prstGeom>
          <a:noFill/>
        </p:spPr>
        <p:txBody>
          <a:bodyPr wrap="square" rtlCol="0">
            <a:spAutoFit/>
          </a:bodyPr>
          <a:lstStyle/>
          <a:p>
            <a:r>
              <a:rPr lang="en-US" sz="2400" dirty="0"/>
              <a:t>                                AZ                    NM</a:t>
            </a:r>
          </a:p>
          <a:p>
            <a:r>
              <a:rPr lang="en-US" sz="2400" dirty="0"/>
              <a:t>Water supply:  7 M </a:t>
            </a:r>
            <a:r>
              <a:rPr lang="en-US" sz="2400" dirty="0" err="1"/>
              <a:t>acft</a:t>
            </a:r>
            <a:r>
              <a:rPr lang="en-US" sz="2400" dirty="0"/>
              <a:t>/yr    2 M </a:t>
            </a:r>
            <a:r>
              <a:rPr lang="en-US" sz="2400" dirty="0" err="1"/>
              <a:t>acft</a:t>
            </a:r>
            <a:r>
              <a:rPr lang="en-US" sz="2400" dirty="0"/>
              <a:t>/yr</a:t>
            </a:r>
          </a:p>
          <a:p>
            <a:r>
              <a:rPr lang="en-US" sz="2400" dirty="0"/>
              <a:t>GDP:                  $300 B/yr       $100 B/yr</a:t>
            </a:r>
          </a:p>
          <a:p>
            <a:r>
              <a:rPr lang="en-US" sz="2400" dirty="0"/>
              <a:t>Ag use:               ~72%                ~75% </a:t>
            </a:r>
          </a:p>
          <a:p>
            <a:r>
              <a:rPr lang="en-US" sz="2400" dirty="0"/>
              <a:t>M&amp;I use:            ~28%                ~25%</a:t>
            </a:r>
          </a:p>
          <a:p>
            <a:r>
              <a:rPr lang="en-US" sz="2400" dirty="0"/>
              <a:t>Population:         7 M                    2 M</a:t>
            </a:r>
            <a:endParaRPr lang="en-US" dirty="0"/>
          </a:p>
        </p:txBody>
      </p:sp>
      <p:pic>
        <p:nvPicPr>
          <p:cNvPr id="9" name="Picture 8">
            <a:extLst>
              <a:ext uri="{FF2B5EF4-FFF2-40B4-BE49-F238E27FC236}">
                <a16:creationId xmlns:a16="http://schemas.microsoft.com/office/drawing/2014/main" id="{C9DB24F9-E202-6E48-90D1-787B602612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7543" y="3309998"/>
            <a:ext cx="1828155" cy="2379312"/>
          </a:xfrm>
          <a:prstGeom prst="rect">
            <a:avLst/>
          </a:prstGeom>
          <a:ln w="28575">
            <a:solidFill>
              <a:schemeClr val="tx1"/>
            </a:solidFill>
          </a:ln>
        </p:spPr>
      </p:pic>
      <p:sp>
        <p:nvSpPr>
          <p:cNvPr id="6" name="TextBox 5">
            <a:extLst>
              <a:ext uri="{FF2B5EF4-FFF2-40B4-BE49-F238E27FC236}">
                <a16:creationId xmlns:a16="http://schemas.microsoft.com/office/drawing/2014/main" id="{9AE8CF18-F30D-924E-9FF9-AF8C0E219A8B}"/>
              </a:ext>
            </a:extLst>
          </p:cNvPr>
          <p:cNvSpPr txBox="1"/>
          <p:nvPr/>
        </p:nvSpPr>
        <p:spPr>
          <a:xfrm>
            <a:off x="333386" y="4820530"/>
            <a:ext cx="5014193" cy="400110"/>
          </a:xfrm>
          <a:prstGeom prst="rect">
            <a:avLst/>
          </a:prstGeom>
          <a:noFill/>
        </p:spPr>
        <p:txBody>
          <a:bodyPr wrap="none" rtlCol="0">
            <a:spAutoFit/>
          </a:bodyPr>
          <a:lstStyle/>
          <a:p>
            <a:r>
              <a:rPr lang="en-US" sz="2000" b="1" dirty="0"/>
              <a:t>US GDP Growth vs Energy and Water Growth </a:t>
            </a:r>
          </a:p>
        </p:txBody>
      </p:sp>
      <p:sp>
        <p:nvSpPr>
          <p:cNvPr id="10" name="Rectangle 7">
            <a:extLst>
              <a:ext uri="{FF2B5EF4-FFF2-40B4-BE49-F238E27FC236}">
                <a16:creationId xmlns:a16="http://schemas.microsoft.com/office/drawing/2014/main" id="{DBF819BE-AF3D-1248-86D8-0289F4857CD9}"/>
              </a:ext>
            </a:extLst>
          </p:cNvPr>
          <p:cNvSpPr>
            <a:spLocks noChangeArrowheads="1"/>
          </p:cNvSpPr>
          <p:nvPr/>
        </p:nvSpPr>
        <p:spPr bwMode="auto">
          <a:xfrm>
            <a:off x="5442744" y="3697146"/>
            <a:ext cx="4509634" cy="1323439"/>
          </a:xfrm>
          <a:prstGeom prst="rect">
            <a:avLst/>
          </a:prstGeom>
          <a:solidFill>
            <a:srgbClr val="FFFF66"/>
          </a:solidFill>
          <a:ln>
            <a:noFill/>
          </a:ln>
          <a:effectLst/>
          <a:extLst>
            <a:ext uri="{91240B29-F687-4F45-9708-019B960494DF}">
              <a14:hiddenLine xmlns:a14="http://schemas.microsoft.com/office/drawing/2010/main" w="127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000000"/>
                </a:solidFill>
                <a:effectLst>
                  <a:outerShdw blurRad="38100" dist="38100" dir="2700000" algn="tl">
                    <a:srgbClr val="FFFFFF"/>
                  </a:outerShdw>
                </a:effectLst>
                <a:latin typeface="Arial" pitchFamily="34" charset="0"/>
              </a:rPr>
              <a:t>“Water promises to be to the 21st century what oil was to the 20th century:   the precious commodity that determines the wealth of nations.”</a:t>
            </a:r>
          </a:p>
          <a:p>
            <a:r>
              <a:rPr lang="en-US" altLang="en-US" sz="1600" i="1" dirty="0">
                <a:solidFill>
                  <a:srgbClr val="000000"/>
                </a:solidFill>
                <a:effectLst>
                  <a:outerShdw blurRad="38100" dist="38100" dir="2700000" algn="tl">
                    <a:srgbClr val="FFFFFF"/>
                  </a:outerShdw>
                </a:effectLst>
                <a:latin typeface="Arial" pitchFamily="34" charset="0"/>
              </a:rPr>
              <a:t>      Fortune Magazine, May 15, 2000</a:t>
            </a:r>
            <a:endParaRPr lang="en-US" altLang="en-US" sz="1600" i="1" dirty="0">
              <a:effectLst>
                <a:outerShdw blurRad="38100" dist="38100" dir="2700000" algn="tl">
                  <a:srgbClr val="FFFFFF"/>
                </a:outerShdw>
              </a:effectLst>
              <a:latin typeface="Arial" pitchFamily="34" charset="0"/>
            </a:endParaRPr>
          </a:p>
        </p:txBody>
      </p:sp>
    </p:spTree>
    <p:extLst>
      <p:ext uri="{BB962C8B-B14F-4D97-AF65-F5344CB8AC3E}">
        <p14:creationId xmlns:p14="http://schemas.microsoft.com/office/powerpoint/2010/main" val="165637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5A0F25-5E7E-5C43-8D29-E8A5E7AB9B35}"/>
              </a:ext>
            </a:extLst>
          </p:cNvPr>
          <p:cNvSpPr>
            <a:spLocks noGrp="1"/>
          </p:cNvSpPr>
          <p:nvPr>
            <p:ph type="title"/>
          </p:nvPr>
        </p:nvSpPr>
        <p:spPr>
          <a:xfrm>
            <a:off x="177695" y="-1274"/>
            <a:ext cx="12048185" cy="694867"/>
          </a:xfrm>
        </p:spPr>
        <p:txBody>
          <a:bodyPr>
            <a:noAutofit/>
          </a:bodyPr>
          <a:lstStyle/>
          <a:p>
            <a:pPr algn="ctr"/>
            <a:r>
              <a:rPr lang="en-US" sz="3600" b="0" dirty="0">
                <a:latin typeface="+mn-lt"/>
              </a:rPr>
              <a:t>Produced Water Treatment Needed for Recycling and Reuse  </a:t>
            </a:r>
          </a:p>
        </p:txBody>
      </p:sp>
      <p:sp>
        <p:nvSpPr>
          <p:cNvPr id="6" name="Rectangle 2">
            <a:extLst>
              <a:ext uri="{FF2B5EF4-FFF2-40B4-BE49-F238E27FC236}">
                <a16:creationId xmlns:a16="http://schemas.microsoft.com/office/drawing/2014/main" id="{A9D2EC0C-C753-444D-B26B-E19ADF552CE0}"/>
              </a:ext>
            </a:extLst>
          </p:cNvPr>
          <p:cNvSpPr>
            <a:spLocks noChangeArrowheads="1"/>
          </p:cNvSpPr>
          <p:nvPr/>
        </p:nvSpPr>
        <p:spPr bwMode="auto">
          <a:xfrm>
            <a:off x="1829914" y="1863485"/>
            <a:ext cx="184683" cy="46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2399"/>
          </a:p>
        </p:txBody>
      </p:sp>
      <p:pic>
        <p:nvPicPr>
          <p:cNvPr id="2049" name="Picture 2" descr="page14image1793536">
            <a:extLst>
              <a:ext uri="{FF2B5EF4-FFF2-40B4-BE49-F238E27FC236}">
                <a16:creationId xmlns:a16="http://schemas.microsoft.com/office/drawing/2014/main" id="{30FBED05-363B-F94A-BF96-00AB115EC692}"/>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219385" y="683262"/>
            <a:ext cx="8182241" cy="4675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831904-1A55-E04E-A7F5-B70EB02AD64B}"/>
              </a:ext>
            </a:extLst>
          </p:cNvPr>
          <p:cNvSpPr txBox="1"/>
          <p:nvPr/>
        </p:nvSpPr>
        <p:spPr>
          <a:xfrm>
            <a:off x="3544753" y="5372214"/>
            <a:ext cx="2178866" cy="400110"/>
          </a:xfrm>
          <a:prstGeom prst="rect">
            <a:avLst/>
          </a:prstGeom>
          <a:noFill/>
        </p:spPr>
        <p:txBody>
          <a:bodyPr wrap="none" rtlCol="0">
            <a:spAutoFit/>
          </a:bodyPr>
          <a:lstStyle/>
          <a:p>
            <a:r>
              <a:rPr lang="en-US" sz="2000" dirty="0"/>
              <a:t>[EPA-821-S19-001] </a:t>
            </a:r>
          </a:p>
        </p:txBody>
      </p:sp>
      <p:sp>
        <p:nvSpPr>
          <p:cNvPr id="21" name="Slide Number Placeholder 1">
            <a:extLst>
              <a:ext uri="{FF2B5EF4-FFF2-40B4-BE49-F238E27FC236}">
                <a16:creationId xmlns:a16="http://schemas.microsoft.com/office/drawing/2014/main" id="{E39CE5AE-9DEC-A34F-82ED-B762D82F5FBC}"/>
              </a:ext>
            </a:extLst>
          </p:cNvPr>
          <p:cNvSpPr txBox="1">
            <a:spLocks/>
          </p:cNvSpPr>
          <p:nvPr/>
        </p:nvSpPr>
        <p:spPr>
          <a:xfrm>
            <a:off x="11255359" y="6120069"/>
            <a:ext cx="498635" cy="3384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12</a:t>
            </a:r>
          </a:p>
        </p:txBody>
      </p:sp>
      <p:sp>
        <p:nvSpPr>
          <p:cNvPr id="20" name="Oval 19">
            <a:extLst>
              <a:ext uri="{FF2B5EF4-FFF2-40B4-BE49-F238E27FC236}">
                <a16:creationId xmlns:a16="http://schemas.microsoft.com/office/drawing/2014/main" id="{69C9DEF7-C386-1245-97EB-73F252E89D30}"/>
              </a:ext>
            </a:extLst>
          </p:cNvPr>
          <p:cNvSpPr/>
          <p:nvPr/>
        </p:nvSpPr>
        <p:spPr>
          <a:xfrm>
            <a:off x="7557367" y="4695546"/>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D90F3F1-07DF-2241-A0C8-EC6D8B49CF0E}"/>
              </a:ext>
            </a:extLst>
          </p:cNvPr>
          <p:cNvSpPr/>
          <p:nvPr/>
        </p:nvSpPr>
        <p:spPr>
          <a:xfrm>
            <a:off x="3838366" y="4695548"/>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4D6D10A-B834-164D-86A3-29FEEB74BAB9}"/>
              </a:ext>
            </a:extLst>
          </p:cNvPr>
          <p:cNvSpPr/>
          <p:nvPr/>
        </p:nvSpPr>
        <p:spPr>
          <a:xfrm>
            <a:off x="1905965" y="4752856"/>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020FDA2-257D-3649-8DFE-0B428F4B49BB}"/>
              </a:ext>
            </a:extLst>
          </p:cNvPr>
          <p:cNvSpPr/>
          <p:nvPr/>
        </p:nvSpPr>
        <p:spPr>
          <a:xfrm>
            <a:off x="4310506" y="4695547"/>
            <a:ext cx="752285"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E3FFB39-1C23-2840-B36F-9952595CE113}"/>
              </a:ext>
            </a:extLst>
          </p:cNvPr>
          <p:cNvPicPr/>
          <p:nvPr/>
        </p:nvPicPr>
        <p:blipFill>
          <a:blip r:embed="rId4" cstate="email">
            <a:extLst>
              <a:ext uri="{28A0092B-C50C-407E-A947-70E740481C1C}">
                <a14:useLocalDpi xmlns:a14="http://schemas.microsoft.com/office/drawing/2010/main"/>
              </a:ext>
            </a:extLst>
          </a:blip>
          <a:stretch>
            <a:fillRect/>
          </a:stretch>
        </p:blipFill>
        <p:spPr>
          <a:xfrm>
            <a:off x="9449381" y="669875"/>
            <a:ext cx="2227701" cy="1492472"/>
          </a:xfrm>
          <a:prstGeom prst="rect">
            <a:avLst/>
          </a:prstGeom>
        </p:spPr>
      </p:pic>
      <p:pic>
        <p:nvPicPr>
          <p:cNvPr id="14" name="Picture 13">
            <a:extLst>
              <a:ext uri="{FF2B5EF4-FFF2-40B4-BE49-F238E27FC236}">
                <a16:creationId xmlns:a16="http://schemas.microsoft.com/office/drawing/2014/main" id="{AFFF9920-465A-7E4E-904D-01F0C3EE1D86}"/>
              </a:ext>
            </a:extLst>
          </p:cNvPr>
          <p:cNvPicPr>
            <a:picLocks noChangeAspect="1"/>
          </p:cNvPicPr>
          <p:nvPr/>
        </p:nvPicPr>
        <p:blipFill>
          <a:blip r:embed="rId5"/>
          <a:stretch>
            <a:fillRect/>
          </a:stretch>
        </p:blipFill>
        <p:spPr>
          <a:xfrm>
            <a:off x="9355097" y="2460032"/>
            <a:ext cx="2483149" cy="1500805"/>
          </a:xfrm>
          <a:prstGeom prst="rect">
            <a:avLst/>
          </a:prstGeom>
        </p:spPr>
      </p:pic>
      <p:pic>
        <p:nvPicPr>
          <p:cNvPr id="15" name="Picture 14">
            <a:extLst>
              <a:ext uri="{FF2B5EF4-FFF2-40B4-BE49-F238E27FC236}">
                <a16:creationId xmlns:a16="http://schemas.microsoft.com/office/drawing/2014/main" id="{20C3D447-D8B2-A743-B402-526A122CB3D0}"/>
              </a:ext>
            </a:extLst>
          </p:cNvPr>
          <p:cNvPicPr/>
          <p:nvPr/>
        </p:nvPicPr>
        <p:blipFill>
          <a:blip r:embed="rId6" cstate="email">
            <a:extLst>
              <a:ext uri="{28A0092B-C50C-407E-A947-70E740481C1C}">
                <a14:useLocalDpi xmlns:a14="http://schemas.microsoft.com/office/drawing/2010/main"/>
              </a:ext>
            </a:extLst>
          </a:blip>
          <a:stretch>
            <a:fillRect/>
          </a:stretch>
        </p:blipFill>
        <p:spPr>
          <a:xfrm>
            <a:off x="9391115" y="4255493"/>
            <a:ext cx="2377507" cy="1569920"/>
          </a:xfrm>
          <a:prstGeom prst="rect">
            <a:avLst/>
          </a:prstGeom>
        </p:spPr>
      </p:pic>
      <p:sp>
        <p:nvSpPr>
          <p:cNvPr id="4" name="Rectangle 3">
            <a:extLst>
              <a:ext uri="{FF2B5EF4-FFF2-40B4-BE49-F238E27FC236}">
                <a16:creationId xmlns:a16="http://schemas.microsoft.com/office/drawing/2014/main" id="{D9BB2B20-C05D-3F4F-9D3A-587064E456F8}"/>
              </a:ext>
            </a:extLst>
          </p:cNvPr>
          <p:cNvSpPr/>
          <p:nvPr/>
        </p:nvSpPr>
        <p:spPr>
          <a:xfrm>
            <a:off x="9615745" y="2096004"/>
            <a:ext cx="1569853" cy="369332"/>
          </a:xfrm>
          <a:prstGeom prst="rect">
            <a:avLst/>
          </a:prstGeom>
        </p:spPr>
        <p:txBody>
          <a:bodyPr wrap="none">
            <a:spAutoFit/>
          </a:bodyPr>
          <a:lstStyle/>
          <a:p>
            <a:r>
              <a:rPr lang="en-US" dirty="0"/>
              <a:t>Permian Basin </a:t>
            </a:r>
          </a:p>
        </p:txBody>
      </p:sp>
      <p:sp>
        <p:nvSpPr>
          <p:cNvPr id="17" name="Rectangle 16">
            <a:extLst>
              <a:ext uri="{FF2B5EF4-FFF2-40B4-BE49-F238E27FC236}">
                <a16:creationId xmlns:a16="http://schemas.microsoft.com/office/drawing/2014/main" id="{4099E3BE-37DF-D642-BE08-8AD87A11B8DB}"/>
              </a:ext>
            </a:extLst>
          </p:cNvPr>
          <p:cNvSpPr/>
          <p:nvPr/>
        </p:nvSpPr>
        <p:spPr>
          <a:xfrm>
            <a:off x="9685506" y="3955532"/>
            <a:ext cx="1569853" cy="369332"/>
          </a:xfrm>
          <a:prstGeom prst="rect">
            <a:avLst/>
          </a:prstGeom>
        </p:spPr>
        <p:txBody>
          <a:bodyPr wrap="none">
            <a:spAutoFit/>
          </a:bodyPr>
          <a:lstStyle/>
          <a:p>
            <a:r>
              <a:rPr lang="en-US" dirty="0"/>
              <a:t>Permian Basin </a:t>
            </a:r>
          </a:p>
        </p:txBody>
      </p:sp>
      <p:sp>
        <p:nvSpPr>
          <p:cNvPr id="18" name="Rectangle 17">
            <a:extLst>
              <a:ext uri="{FF2B5EF4-FFF2-40B4-BE49-F238E27FC236}">
                <a16:creationId xmlns:a16="http://schemas.microsoft.com/office/drawing/2014/main" id="{E327A1AC-0F8D-C74E-8824-E4A60D4D2466}"/>
              </a:ext>
            </a:extLst>
          </p:cNvPr>
          <p:cNvSpPr/>
          <p:nvPr/>
        </p:nvSpPr>
        <p:spPr>
          <a:xfrm>
            <a:off x="7596758" y="5402992"/>
            <a:ext cx="1609736" cy="369332"/>
          </a:xfrm>
          <a:prstGeom prst="rect">
            <a:avLst/>
          </a:prstGeom>
        </p:spPr>
        <p:txBody>
          <a:bodyPr wrap="none">
            <a:spAutoFit/>
          </a:bodyPr>
          <a:lstStyle/>
          <a:p>
            <a:r>
              <a:rPr lang="en-US" dirty="0"/>
              <a:t>San Juan Basin </a:t>
            </a:r>
          </a:p>
        </p:txBody>
      </p:sp>
      <p:sp>
        <p:nvSpPr>
          <p:cNvPr id="19" name="Oval 18">
            <a:extLst>
              <a:ext uri="{FF2B5EF4-FFF2-40B4-BE49-F238E27FC236}">
                <a16:creationId xmlns:a16="http://schemas.microsoft.com/office/drawing/2014/main" id="{98C63A37-64C6-6C4B-82CD-B560F2CF4A07}"/>
              </a:ext>
            </a:extLst>
          </p:cNvPr>
          <p:cNvSpPr/>
          <p:nvPr/>
        </p:nvSpPr>
        <p:spPr>
          <a:xfrm>
            <a:off x="5723619" y="4752855"/>
            <a:ext cx="478169" cy="5135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BA1EE4ED-C5F4-264B-B7FF-0B13DD1E85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663B07-6DCE-0643-BEF2-CDB754F76A3B}"/>
              </a:ext>
            </a:extLst>
          </p:cNvPr>
          <p:cNvSpPr>
            <a:spLocks noGrp="1"/>
          </p:cNvSpPr>
          <p:nvPr>
            <p:ph type="sldNum" sz="quarter" idx="12"/>
          </p:nvPr>
        </p:nvSpPr>
        <p:spPr/>
        <p:txBody>
          <a:bodyPr/>
          <a:lstStyle/>
          <a:p>
            <a:fld id="{B77EE1C1-2EAD-4B46-9513-80C2CCF426B9}" type="slidenum">
              <a:rPr lang="en-US" smtClean="0"/>
              <a:t>12</a:t>
            </a:fld>
            <a:endParaRPr lang="en-US" dirty="0"/>
          </a:p>
        </p:txBody>
      </p:sp>
    </p:spTree>
    <p:extLst>
      <p:ext uri="{BB962C8B-B14F-4D97-AF65-F5344CB8AC3E}">
        <p14:creationId xmlns:p14="http://schemas.microsoft.com/office/powerpoint/2010/main" val="242950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80D189-9D8D-C94E-96FB-189C4EC6CD22}"/>
              </a:ext>
            </a:extLst>
          </p:cNvPr>
          <p:cNvSpPr>
            <a:spLocks noGrp="1"/>
          </p:cNvSpPr>
          <p:nvPr>
            <p:ph type="title"/>
          </p:nvPr>
        </p:nvSpPr>
        <p:spPr>
          <a:xfrm>
            <a:off x="876072" y="183791"/>
            <a:ext cx="11171742" cy="781878"/>
          </a:xfrm>
        </p:spPr>
        <p:txBody>
          <a:bodyPr>
            <a:normAutofit fontScale="90000"/>
          </a:bodyPr>
          <a:lstStyle/>
          <a:p>
            <a:pPr algn="ctr"/>
            <a:r>
              <a:rPr lang="en-US" b="0" dirty="0">
                <a:latin typeface="+mn-lt"/>
              </a:rPr>
              <a:t>Affect of Produced Water Recycling Regulations </a:t>
            </a:r>
            <a:br>
              <a:rPr lang="en-US" b="0" dirty="0">
                <a:latin typeface="+mn-lt"/>
              </a:rPr>
            </a:br>
            <a:r>
              <a:rPr lang="en-US" b="0" dirty="0">
                <a:latin typeface="+mn-lt"/>
              </a:rPr>
              <a:t>on Fresh Water Use </a:t>
            </a:r>
          </a:p>
        </p:txBody>
      </p:sp>
      <p:graphicFrame>
        <p:nvGraphicFramePr>
          <p:cNvPr id="4" name="Content Placeholder 3">
            <a:extLst>
              <a:ext uri="{FF2B5EF4-FFF2-40B4-BE49-F238E27FC236}">
                <a16:creationId xmlns:a16="http://schemas.microsoft.com/office/drawing/2014/main" id="{670557BD-EB7B-5140-BF6E-1E1CF22D96AE}"/>
              </a:ext>
            </a:extLst>
          </p:cNvPr>
          <p:cNvGraphicFramePr>
            <a:graphicFrameLocks/>
          </p:cNvGraphicFramePr>
          <p:nvPr/>
        </p:nvGraphicFramePr>
        <p:xfrm>
          <a:off x="7737368" y="1870362"/>
          <a:ext cx="3723858" cy="1925320"/>
        </p:xfrm>
        <a:graphic>
          <a:graphicData uri="http://schemas.openxmlformats.org/drawingml/2006/table">
            <a:tbl>
              <a:tblPr firstRow="1" bandRow="1">
                <a:tableStyleId>{5C22544A-7EE6-4342-B048-85BDC9FD1C3A}</a:tableStyleId>
              </a:tblPr>
              <a:tblGrid>
                <a:gridCol w="1219197">
                  <a:extLst>
                    <a:ext uri="{9D8B030D-6E8A-4147-A177-3AD203B41FA5}">
                      <a16:colId xmlns:a16="http://schemas.microsoft.com/office/drawing/2014/main" val="1478848046"/>
                    </a:ext>
                  </a:extLst>
                </a:gridCol>
                <a:gridCol w="1099931">
                  <a:extLst>
                    <a:ext uri="{9D8B030D-6E8A-4147-A177-3AD203B41FA5}">
                      <a16:colId xmlns:a16="http://schemas.microsoft.com/office/drawing/2014/main" val="1502774310"/>
                    </a:ext>
                  </a:extLst>
                </a:gridCol>
                <a:gridCol w="1404730">
                  <a:extLst>
                    <a:ext uri="{9D8B030D-6E8A-4147-A177-3AD203B41FA5}">
                      <a16:colId xmlns:a16="http://schemas.microsoft.com/office/drawing/2014/main" val="1767436568"/>
                    </a:ext>
                  </a:extLst>
                </a:gridCol>
              </a:tblGrid>
              <a:tr h="370840">
                <a:tc>
                  <a:txBody>
                    <a:bodyPr/>
                    <a:lstStyle/>
                    <a:p>
                      <a:r>
                        <a:rPr lang="en-US" b="0" dirty="0">
                          <a:solidFill>
                            <a:srgbClr val="1C1148"/>
                          </a:solidFill>
                        </a:rPr>
                        <a:t>State</a:t>
                      </a:r>
                    </a:p>
                  </a:txBody>
                  <a:tcPr/>
                </a:tc>
                <a:tc>
                  <a:txBody>
                    <a:bodyPr/>
                    <a:lstStyle/>
                    <a:p>
                      <a:r>
                        <a:rPr lang="en-US" dirty="0">
                          <a:solidFill>
                            <a:srgbClr val="1C1148"/>
                          </a:solidFill>
                        </a:rPr>
                        <a:t>Fresh Water Use</a:t>
                      </a:r>
                    </a:p>
                  </a:txBody>
                  <a:tcPr/>
                </a:tc>
                <a:tc>
                  <a:txBody>
                    <a:bodyPr/>
                    <a:lstStyle/>
                    <a:p>
                      <a:r>
                        <a:rPr lang="en-US" dirty="0">
                          <a:solidFill>
                            <a:srgbClr val="1C1148"/>
                          </a:solidFill>
                        </a:rPr>
                        <a:t>Produced Water Reuse</a:t>
                      </a:r>
                    </a:p>
                  </a:txBody>
                  <a:tcPr/>
                </a:tc>
                <a:extLst>
                  <a:ext uri="{0D108BD9-81ED-4DB2-BD59-A6C34878D82A}">
                    <a16:rowId xmlns:a16="http://schemas.microsoft.com/office/drawing/2014/main" val="3992864543"/>
                  </a:ext>
                </a:extLst>
              </a:tr>
              <a:tr h="370840">
                <a:tc>
                  <a:txBody>
                    <a:bodyPr/>
                    <a:lstStyle/>
                    <a:p>
                      <a:pPr algn="ctr"/>
                      <a:r>
                        <a:rPr lang="en-US" dirty="0"/>
                        <a:t>New* Mexico</a:t>
                      </a:r>
                    </a:p>
                  </a:txBody>
                  <a:tcPr/>
                </a:tc>
                <a:tc>
                  <a:txBody>
                    <a:bodyPr/>
                    <a:lstStyle/>
                    <a:p>
                      <a:pPr algn="ctr"/>
                      <a:r>
                        <a:rPr lang="en-US" dirty="0"/>
                        <a:t>5%</a:t>
                      </a:r>
                    </a:p>
                  </a:txBody>
                  <a:tcPr/>
                </a:tc>
                <a:tc>
                  <a:txBody>
                    <a:bodyPr/>
                    <a:lstStyle/>
                    <a:p>
                      <a:pPr algn="ctr"/>
                      <a:r>
                        <a:rPr lang="en-US" dirty="0"/>
                        <a:t>80%</a:t>
                      </a:r>
                    </a:p>
                  </a:txBody>
                  <a:tcPr/>
                </a:tc>
                <a:extLst>
                  <a:ext uri="{0D108BD9-81ED-4DB2-BD59-A6C34878D82A}">
                    <a16:rowId xmlns:a16="http://schemas.microsoft.com/office/drawing/2014/main" val="287753184"/>
                  </a:ext>
                </a:extLst>
              </a:tr>
              <a:tr h="370840">
                <a:tc>
                  <a:txBody>
                    <a:bodyPr/>
                    <a:lstStyle/>
                    <a:p>
                      <a:pPr algn="ctr"/>
                      <a:r>
                        <a:rPr lang="en-US" dirty="0"/>
                        <a:t>Texas</a:t>
                      </a:r>
                    </a:p>
                  </a:txBody>
                  <a:tcPr/>
                </a:tc>
                <a:tc>
                  <a:txBody>
                    <a:bodyPr/>
                    <a:lstStyle/>
                    <a:p>
                      <a:pPr algn="ctr"/>
                      <a:r>
                        <a:rPr lang="en-US" dirty="0"/>
                        <a:t>50%</a:t>
                      </a:r>
                    </a:p>
                  </a:txBody>
                  <a:tcPr/>
                </a:tc>
                <a:tc>
                  <a:txBody>
                    <a:bodyPr/>
                    <a:lstStyle/>
                    <a:p>
                      <a:pPr algn="ctr"/>
                      <a:r>
                        <a:rPr lang="en-US" dirty="0"/>
                        <a:t>50%</a:t>
                      </a:r>
                    </a:p>
                  </a:txBody>
                  <a:tcPr/>
                </a:tc>
                <a:extLst>
                  <a:ext uri="{0D108BD9-81ED-4DB2-BD59-A6C34878D82A}">
                    <a16:rowId xmlns:a16="http://schemas.microsoft.com/office/drawing/2014/main" val="3783991687"/>
                  </a:ext>
                </a:extLst>
              </a:tr>
            </a:tbl>
          </a:graphicData>
        </a:graphic>
      </p:graphicFrame>
      <p:sp>
        <p:nvSpPr>
          <p:cNvPr id="5" name="TextBox 4">
            <a:extLst>
              <a:ext uri="{FF2B5EF4-FFF2-40B4-BE49-F238E27FC236}">
                <a16:creationId xmlns:a16="http://schemas.microsoft.com/office/drawing/2014/main" id="{50163BB2-3ACB-E146-A7CE-506529B34CF0}"/>
              </a:ext>
            </a:extLst>
          </p:cNvPr>
          <p:cNvSpPr txBox="1"/>
          <p:nvPr/>
        </p:nvSpPr>
        <p:spPr>
          <a:xfrm>
            <a:off x="8157108" y="1002518"/>
            <a:ext cx="2213939" cy="646331"/>
          </a:xfrm>
          <a:prstGeom prst="rect">
            <a:avLst/>
          </a:prstGeom>
          <a:noFill/>
        </p:spPr>
        <p:txBody>
          <a:bodyPr wrap="none" rtlCol="0">
            <a:spAutoFit/>
          </a:bodyPr>
          <a:lstStyle/>
          <a:p>
            <a:r>
              <a:rPr lang="en-US" dirty="0"/>
              <a:t>Current Water Use in </a:t>
            </a:r>
          </a:p>
          <a:p>
            <a:r>
              <a:rPr lang="en-US" dirty="0"/>
              <a:t>Drilling and Fracking</a:t>
            </a:r>
          </a:p>
        </p:txBody>
      </p:sp>
      <p:sp>
        <p:nvSpPr>
          <p:cNvPr id="6" name="TextBox 5">
            <a:extLst>
              <a:ext uri="{FF2B5EF4-FFF2-40B4-BE49-F238E27FC236}">
                <a16:creationId xmlns:a16="http://schemas.microsoft.com/office/drawing/2014/main" id="{A96DB97F-31C6-9442-97BA-FC2DBB1BAAFC}"/>
              </a:ext>
            </a:extLst>
          </p:cNvPr>
          <p:cNvSpPr txBox="1"/>
          <p:nvPr/>
        </p:nvSpPr>
        <p:spPr>
          <a:xfrm>
            <a:off x="7737368" y="4559881"/>
            <a:ext cx="3532442" cy="923330"/>
          </a:xfrm>
          <a:prstGeom prst="rect">
            <a:avLst/>
          </a:prstGeom>
          <a:noFill/>
        </p:spPr>
        <p:txBody>
          <a:bodyPr wrap="none" rtlCol="0">
            <a:spAutoFit/>
          </a:bodyPr>
          <a:lstStyle/>
          <a:p>
            <a:r>
              <a:rPr lang="en-US" dirty="0"/>
              <a:t>* Fresh water use regulation </a:t>
            </a:r>
          </a:p>
          <a:p>
            <a:r>
              <a:rPr lang="en-US" dirty="0"/>
              <a:t>   change in 2019, more restrictions </a:t>
            </a:r>
          </a:p>
          <a:p>
            <a:r>
              <a:rPr lang="en-US" dirty="0"/>
              <a:t>   proposed in 2024</a:t>
            </a:r>
          </a:p>
        </p:txBody>
      </p:sp>
      <p:pic>
        <p:nvPicPr>
          <p:cNvPr id="8" name="Picture 1" descr="page1image1751424">
            <a:extLst>
              <a:ext uri="{FF2B5EF4-FFF2-40B4-BE49-F238E27FC236}">
                <a16:creationId xmlns:a16="http://schemas.microsoft.com/office/drawing/2014/main" id="{BC0772F3-8B18-BD43-9D07-9D6B88D3FF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6073" y="1683298"/>
            <a:ext cx="6233687" cy="39530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6D89490-6346-6244-A823-52CE22C6D807}"/>
              </a:ext>
            </a:extLst>
          </p:cNvPr>
          <p:cNvSpPr/>
          <p:nvPr/>
        </p:nvSpPr>
        <p:spPr>
          <a:xfrm>
            <a:off x="11269810" y="6247410"/>
            <a:ext cx="418704" cy="369332"/>
          </a:xfrm>
          <a:prstGeom prst="rect">
            <a:avLst/>
          </a:prstGeom>
        </p:spPr>
        <p:txBody>
          <a:bodyPr wrap="none">
            <a:spAutoFit/>
          </a:bodyPr>
          <a:lstStyle/>
          <a:p>
            <a:r>
              <a:rPr lang="en-US" dirty="0">
                <a:solidFill>
                  <a:schemeClr val="bg1"/>
                </a:solidFill>
              </a:rPr>
              <a:t>13</a:t>
            </a:r>
          </a:p>
        </p:txBody>
      </p:sp>
    </p:spTree>
    <p:extLst>
      <p:ext uri="{BB962C8B-B14F-4D97-AF65-F5344CB8AC3E}">
        <p14:creationId xmlns:p14="http://schemas.microsoft.com/office/powerpoint/2010/main" val="366300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964EC0-825B-E641-BF5D-200E8EEF88BE}"/>
              </a:ext>
            </a:extLst>
          </p:cNvPr>
          <p:cNvSpPr>
            <a:spLocks noGrp="1"/>
          </p:cNvSpPr>
          <p:nvPr>
            <p:ph idx="1"/>
          </p:nvPr>
        </p:nvSpPr>
        <p:spPr>
          <a:xfrm>
            <a:off x="357750" y="732670"/>
            <a:ext cx="5990140" cy="3028320"/>
          </a:xfrm>
        </p:spPr>
        <p:txBody>
          <a:bodyPr>
            <a:normAutofit/>
          </a:bodyPr>
          <a:lstStyle/>
          <a:p>
            <a:pPr lvl="0"/>
            <a:r>
              <a:rPr lang="en-US" dirty="0"/>
              <a:t>More recycling inside oil and gas</a:t>
            </a:r>
          </a:p>
          <a:p>
            <a:pPr lvl="1"/>
            <a:r>
              <a:rPr lang="en-US" dirty="0"/>
              <a:t>Treatment and reuse of produced water in plugging and abandoning orphan wells </a:t>
            </a:r>
          </a:p>
          <a:p>
            <a:pPr lvl="1"/>
            <a:r>
              <a:rPr lang="en-US" dirty="0"/>
              <a:t>Similar use in repurposing abandoned oil and gas wells for brackish water wells</a:t>
            </a:r>
          </a:p>
          <a:p>
            <a:pPr lvl="1"/>
            <a:r>
              <a:rPr lang="en-US" dirty="0"/>
              <a:t>Get more oil recovery and lower SWD operational costs with ‘clean brine’</a:t>
            </a:r>
          </a:p>
        </p:txBody>
      </p:sp>
      <p:pic>
        <p:nvPicPr>
          <p:cNvPr id="5" name="Picture 4">
            <a:extLst>
              <a:ext uri="{FF2B5EF4-FFF2-40B4-BE49-F238E27FC236}">
                <a16:creationId xmlns:a16="http://schemas.microsoft.com/office/drawing/2014/main" id="{90E3BE78-C1CB-E644-B0E9-94249A0275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4578" y="903845"/>
            <a:ext cx="3275766" cy="2649099"/>
          </a:xfrm>
          <a:prstGeom prst="rect">
            <a:avLst/>
          </a:prstGeom>
        </p:spPr>
      </p:pic>
      <p:sp>
        <p:nvSpPr>
          <p:cNvPr id="6" name="Title 1">
            <a:extLst>
              <a:ext uri="{FF2B5EF4-FFF2-40B4-BE49-F238E27FC236}">
                <a16:creationId xmlns:a16="http://schemas.microsoft.com/office/drawing/2014/main" id="{D873CF90-E2D3-9D45-BBD1-56BA2C6D3866}"/>
              </a:ext>
            </a:extLst>
          </p:cNvPr>
          <p:cNvSpPr>
            <a:spLocks noGrp="1"/>
          </p:cNvSpPr>
          <p:nvPr>
            <p:ph type="title"/>
          </p:nvPr>
        </p:nvSpPr>
        <p:spPr>
          <a:xfrm>
            <a:off x="1589" y="1"/>
            <a:ext cx="12188825" cy="821635"/>
          </a:xfrm>
        </p:spPr>
        <p:txBody>
          <a:bodyPr>
            <a:normAutofit/>
          </a:bodyPr>
          <a:lstStyle/>
          <a:p>
            <a:pPr algn="ctr"/>
            <a:r>
              <a:rPr lang="en-US" b="1" dirty="0"/>
              <a:t>     </a:t>
            </a:r>
            <a:r>
              <a:rPr lang="en-US" sz="3600" b="0" dirty="0">
                <a:solidFill>
                  <a:srgbClr val="8B0000"/>
                </a:solidFill>
                <a:latin typeface="+mn-lt"/>
              </a:rPr>
              <a:t>Produced Water Treatment for Recycling in Oil and Gas</a:t>
            </a:r>
          </a:p>
        </p:txBody>
      </p:sp>
      <p:sp>
        <p:nvSpPr>
          <p:cNvPr id="7" name="Rectangle 6">
            <a:extLst>
              <a:ext uri="{FF2B5EF4-FFF2-40B4-BE49-F238E27FC236}">
                <a16:creationId xmlns:a16="http://schemas.microsoft.com/office/drawing/2014/main" id="{A9A00818-A1B6-144C-84E1-9E835D00D6F0}"/>
              </a:ext>
            </a:extLst>
          </p:cNvPr>
          <p:cNvSpPr/>
          <p:nvPr/>
        </p:nvSpPr>
        <p:spPr>
          <a:xfrm>
            <a:off x="6120463" y="4015978"/>
            <a:ext cx="5442300" cy="1630575"/>
          </a:xfrm>
          <a:prstGeom prst="rect">
            <a:avLst/>
          </a:prstGeom>
        </p:spPr>
        <p:txBody>
          <a:bodyPr wrap="square">
            <a:spAutoFit/>
          </a:bodyPr>
          <a:lstStyle/>
          <a:p>
            <a:r>
              <a:rPr lang="en-US" sz="1999" dirty="0"/>
              <a:t>Produced water thermal treatment -  fresh water for cementing and 10# brine for re-drilling  before cementing</a:t>
            </a:r>
          </a:p>
          <a:p>
            <a:pPr marL="285664" indent="-285664">
              <a:buFont typeface="Arial" panose="020B0604020202020204" pitchFamily="34" charset="0"/>
              <a:buChar char="•"/>
            </a:pPr>
            <a:r>
              <a:rPr lang="en-US" sz="1999" dirty="0"/>
              <a:t>$2/</a:t>
            </a:r>
            <a:r>
              <a:rPr lang="en-US" sz="1999" dirty="0" err="1"/>
              <a:t>bbl</a:t>
            </a:r>
            <a:r>
              <a:rPr lang="en-US" sz="1999" dirty="0"/>
              <a:t> for fresh water and $3/</a:t>
            </a:r>
            <a:r>
              <a:rPr lang="en-US" sz="1999" dirty="0" err="1"/>
              <a:t>bbl</a:t>
            </a:r>
            <a:r>
              <a:rPr lang="en-US" sz="1999" dirty="0"/>
              <a:t> for 10# brine</a:t>
            </a:r>
          </a:p>
          <a:p>
            <a:pPr marL="285664" indent="-285664">
              <a:buFont typeface="Arial" panose="020B0604020202020204" pitchFamily="34" charset="0"/>
              <a:buChar char="•"/>
            </a:pPr>
            <a:r>
              <a:rPr lang="en-US" sz="1999" dirty="0"/>
              <a:t>$25 M in federal funding</a:t>
            </a:r>
          </a:p>
        </p:txBody>
      </p:sp>
      <p:sp>
        <p:nvSpPr>
          <p:cNvPr id="8" name="TextBox 7">
            <a:extLst>
              <a:ext uri="{FF2B5EF4-FFF2-40B4-BE49-F238E27FC236}">
                <a16:creationId xmlns:a16="http://schemas.microsoft.com/office/drawing/2014/main" id="{D52A47BD-E9FD-984D-A4B2-F0A02B856E3C}"/>
              </a:ext>
            </a:extLst>
          </p:cNvPr>
          <p:cNvSpPr txBox="1"/>
          <p:nvPr/>
        </p:nvSpPr>
        <p:spPr>
          <a:xfrm>
            <a:off x="6534429" y="3596994"/>
            <a:ext cx="4926797" cy="461417"/>
          </a:xfrm>
          <a:prstGeom prst="rect">
            <a:avLst/>
          </a:prstGeom>
          <a:noFill/>
        </p:spPr>
        <p:txBody>
          <a:bodyPr wrap="none" rtlCol="0">
            <a:spAutoFit/>
          </a:bodyPr>
          <a:lstStyle/>
          <a:p>
            <a:r>
              <a:rPr lang="en-US" sz="2399" dirty="0"/>
              <a:t>NMPWRC Thermal Technology Testing</a:t>
            </a:r>
          </a:p>
        </p:txBody>
      </p:sp>
      <p:pic>
        <p:nvPicPr>
          <p:cNvPr id="9" name="Picture 8">
            <a:extLst>
              <a:ext uri="{FF2B5EF4-FFF2-40B4-BE49-F238E27FC236}">
                <a16:creationId xmlns:a16="http://schemas.microsoft.com/office/drawing/2014/main" id="{3B433329-67E6-C444-A980-E2F1EE630722}"/>
              </a:ext>
            </a:extLst>
          </p:cNvPr>
          <p:cNvPicPr>
            <a:picLocks noChangeAspect="1"/>
          </p:cNvPicPr>
          <p:nvPr/>
        </p:nvPicPr>
        <p:blipFill>
          <a:blip r:embed="rId3"/>
          <a:stretch>
            <a:fillRect/>
          </a:stretch>
        </p:blipFill>
        <p:spPr>
          <a:xfrm>
            <a:off x="2106024" y="3465322"/>
            <a:ext cx="3183064" cy="1923831"/>
          </a:xfrm>
          <a:prstGeom prst="rect">
            <a:avLst/>
          </a:prstGeom>
        </p:spPr>
      </p:pic>
      <p:sp>
        <p:nvSpPr>
          <p:cNvPr id="10" name="TextBox 9">
            <a:extLst>
              <a:ext uri="{FF2B5EF4-FFF2-40B4-BE49-F238E27FC236}">
                <a16:creationId xmlns:a16="http://schemas.microsoft.com/office/drawing/2014/main" id="{59F91AFB-6B07-3E42-881A-6F826F4F5C6B}"/>
              </a:ext>
            </a:extLst>
          </p:cNvPr>
          <p:cNvSpPr txBox="1"/>
          <p:nvPr/>
        </p:nvSpPr>
        <p:spPr>
          <a:xfrm>
            <a:off x="10554686" y="2475990"/>
            <a:ext cx="1001428" cy="369332"/>
          </a:xfrm>
          <a:prstGeom prst="rect">
            <a:avLst/>
          </a:prstGeom>
          <a:noFill/>
        </p:spPr>
        <p:txBody>
          <a:bodyPr wrap="none" rtlCol="0">
            <a:spAutoFit/>
          </a:bodyPr>
          <a:lstStyle/>
          <a:p>
            <a:r>
              <a:rPr lang="en-US" dirty="0"/>
              <a:t>Distillate</a:t>
            </a:r>
          </a:p>
        </p:txBody>
      </p:sp>
      <p:sp>
        <p:nvSpPr>
          <p:cNvPr id="11" name="TextBox 10">
            <a:extLst>
              <a:ext uri="{FF2B5EF4-FFF2-40B4-BE49-F238E27FC236}">
                <a16:creationId xmlns:a16="http://schemas.microsoft.com/office/drawing/2014/main" id="{C3E2B4D4-E336-2D43-85F8-5A73793DCDB9}"/>
              </a:ext>
            </a:extLst>
          </p:cNvPr>
          <p:cNvSpPr txBox="1"/>
          <p:nvPr/>
        </p:nvSpPr>
        <p:spPr>
          <a:xfrm>
            <a:off x="10630486" y="1562785"/>
            <a:ext cx="1040606" cy="646331"/>
          </a:xfrm>
          <a:prstGeom prst="rect">
            <a:avLst/>
          </a:prstGeom>
          <a:noFill/>
        </p:spPr>
        <p:txBody>
          <a:bodyPr wrap="none" rtlCol="0">
            <a:spAutoFit/>
          </a:bodyPr>
          <a:lstStyle/>
          <a:p>
            <a:r>
              <a:rPr lang="en-US" dirty="0"/>
              <a:t>Brine </a:t>
            </a:r>
          </a:p>
          <a:p>
            <a:r>
              <a:rPr lang="en-US" dirty="0"/>
              <a:t>Recovery</a:t>
            </a:r>
          </a:p>
        </p:txBody>
      </p:sp>
      <p:cxnSp>
        <p:nvCxnSpPr>
          <p:cNvPr id="12" name="Straight Arrow Connector 11">
            <a:extLst>
              <a:ext uri="{FF2B5EF4-FFF2-40B4-BE49-F238E27FC236}">
                <a16:creationId xmlns:a16="http://schemas.microsoft.com/office/drawing/2014/main" id="{385FA015-85AC-1249-9130-3AFB63FC60C4}"/>
              </a:ext>
            </a:extLst>
          </p:cNvPr>
          <p:cNvCxnSpPr>
            <a:cxnSpLocks/>
          </p:cNvCxnSpPr>
          <p:nvPr/>
        </p:nvCxnSpPr>
        <p:spPr>
          <a:xfrm flipH="1">
            <a:off x="9629293" y="2712003"/>
            <a:ext cx="8163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20EC6EE-D7B8-3D49-8665-3AAA64A6C768}"/>
              </a:ext>
            </a:extLst>
          </p:cNvPr>
          <p:cNvCxnSpPr>
            <a:cxnSpLocks/>
          </p:cNvCxnSpPr>
          <p:nvPr/>
        </p:nvCxnSpPr>
        <p:spPr>
          <a:xfrm flipH="1">
            <a:off x="9839937" y="1950003"/>
            <a:ext cx="8163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A4E30D9-CF99-4842-9A24-B1104A827690}"/>
              </a:ext>
            </a:extLst>
          </p:cNvPr>
          <p:cNvCxnSpPr>
            <a:cxnSpLocks/>
          </p:cNvCxnSpPr>
          <p:nvPr/>
        </p:nvCxnSpPr>
        <p:spPr>
          <a:xfrm>
            <a:off x="1274649" y="4304616"/>
            <a:ext cx="9409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A0DF57E1-3199-F046-9B25-38097D7B7E76}"/>
              </a:ext>
            </a:extLst>
          </p:cNvPr>
          <p:cNvSpPr/>
          <p:nvPr/>
        </p:nvSpPr>
        <p:spPr>
          <a:xfrm>
            <a:off x="604725" y="4124327"/>
            <a:ext cx="508473" cy="369332"/>
          </a:xfrm>
          <a:prstGeom prst="rect">
            <a:avLst/>
          </a:prstGeom>
        </p:spPr>
        <p:txBody>
          <a:bodyPr wrap="none">
            <a:spAutoFit/>
          </a:bodyPr>
          <a:lstStyle/>
          <a:p>
            <a:r>
              <a:rPr lang="en-US" dirty="0"/>
              <a:t>PW</a:t>
            </a:r>
          </a:p>
        </p:txBody>
      </p:sp>
      <p:cxnSp>
        <p:nvCxnSpPr>
          <p:cNvPr id="19" name="Straight Arrow Connector 18">
            <a:extLst>
              <a:ext uri="{FF2B5EF4-FFF2-40B4-BE49-F238E27FC236}">
                <a16:creationId xmlns:a16="http://schemas.microsoft.com/office/drawing/2014/main" id="{A67A381F-810C-D042-9585-5A02A233DCE6}"/>
              </a:ext>
            </a:extLst>
          </p:cNvPr>
          <p:cNvCxnSpPr>
            <a:cxnSpLocks/>
          </p:cNvCxnSpPr>
          <p:nvPr/>
        </p:nvCxnSpPr>
        <p:spPr>
          <a:xfrm>
            <a:off x="1523380" y="4851031"/>
            <a:ext cx="1789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416D901-0D87-9C4B-AFB8-E9A819DB8C59}"/>
              </a:ext>
            </a:extLst>
          </p:cNvPr>
          <p:cNvSpPr txBox="1"/>
          <p:nvPr/>
        </p:nvSpPr>
        <p:spPr>
          <a:xfrm>
            <a:off x="699385" y="4627533"/>
            <a:ext cx="990951" cy="646331"/>
          </a:xfrm>
          <a:prstGeom prst="rect">
            <a:avLst/>
          </a:prstGeom>
          <a:noFill/>
        </p:spPr>
        <p:txBody>
          <a:bodyPr wrap="square" rtlCol="0">
            <a:spAutoFit/>
          </a:bodyPr>
          <a:lstStyle/>
          <a:p>
            <a:r>
              <a:rPr lang="en-US" dirty="0"/>
              <a:t>Clean </a:t>
            </a:r>
          </a:p>
          <a:p>
            <a:r>
              <a:rPr lang="en-US" dirty="0"/>
              <a:t>brine</a:t>
            </a:r>
          </a:p>
        </p:txBody>
      </p:sp>
      <p:sp>
        <p:nvSpPr>
          <p:cNvPr id="22" name="Rectangle 21">
            <a:extLst>
              <a:ext uri="{FF2B5EF4-FFF2-40B4-BE49-F238E27FC236}">
                <a16:creationId xmlns:a16="http://schemas.microsoft.com/office/drawing/2014/main" id="{47687144-473F-214B-BB5E-8C44CEBD842E}"/>
              </a:ext>
            </a:extLst>
          </p:cNvPr>
          <p:cNvSpPr/>
          <p:nvPr/>
        </p:nvSpPr>
        <p:spPr>
          <a:xfrm>
            <a:off x="11252388" y="6065537"/>
            <a:ext cx="418704" cy="369332"/>
          </a:xfrm>
          <a:prstGeom prst="rect">
            <a:avLst/>
          </a:prstGeom>
        </p:spPr>
        <p:txBody>
          <a:bodyPr wrap="none">
            <a:spAutoFit/>
          </a:bodyPr>
          <a:lstStyle/>
          <a:p>
            <a:r>
              <a:rPr lang="en-US" dirty="0">
                <a:solidFill>
                  <a:schemeClr val="bg1"/>
                </a:solidFill>
              </a:rPr>
              <a:t>14</a:t>
            </a:r>
          </a:p>
        </p:txBody>
      </p:sp>
    </p:spTree>
    <p:extLst>
      <p:ext uri="{BB962C8B-B14F-4D97-AF65-F5344CB8AC3E}">
        <p14:creationId xmlns:p14="http://schemas.microsoft.com/office/powerpoint/2010/main" val="2621605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92EC9B5-2D91-9A4C-9F70-F1BF7DDEA092}"/>
              </a:ext>
            </a:extLst>
          </p:cNvPr>
          <p:cNvGraphicFramePr>
            <a:graphicFrameLocks noGrp="1"/>
          </p:cNvGraphicFramePr>
          <p:nvPr>
            <p:ph idx="1"/>
            <p:extLst>
              <p:ext uri="{D42A27DB-BD31-4B8C-83A1-F6EECF244321}">
                <p14:modId xmlns:p14="http://schemas.microsoft.com/office/powerpoint/2010/main" val="445907282"/>
              </p:ext>
            </p:extLst>
          </p:nvPr>
        </p:nvGraphicFramePr>
        <p:xfrm>
          <a:off x="504966" y="1420778"/>
          <a:ext cx="7911754" cy="3108960"/>
        </p:xfrm>
        <a:graphic>
          <a:graphicData uri="http://schemas.openxmlformats.org/drawingml/2006/table">
            <a:tbl>
              <a:tblPr firstRow="1" bandRow="1">
                <a:tableStyleId>{5C22544A-7EE6-4342-B048-85BDC9FD1C3A}</a:tableStyleId>
              </a:tblPr>
              <a:tblGrid>
                <a:gridCol w="1656728">
                  <a:extLst>
                    <a:ext uri="{9D8B030D-6E8A-4147-A177-3AD203B41FA5}">
                      <a16:colId xmlns:a16="http://schemas.microsoft.com/office/drawing/2014/main" val="580669214"/>
                    </a:ext>
                  </a:extLst>
                </a:gridCol>
                <a:gridCol w="1046921">
                  <a:extLst>
                    <a:ext uri="{9D8B030D-6E8A-4147-A177-3AD203B41FA5}">
                      <a16:colId xmlns:a16="http://schemas.microsoft.com/office/drawing/2014/main" val="3141091750"/>
                    </a:ext>
                  </a:extLst>
                </a:gridCol>
                <a:gridCol w="1868557">
                  <a:extLst>
                    <a:ext uri="{9D8B030D-6E8A-4147-A177-3AD203B41FA5}">
                      <a16:colId xmlns:a16="http://schemas.microsoft.com/office/drawing/2014/main" val="1320097568"/>
                    </a:ext>
                  </a:extLst>
                </a:gridCol>
                <a:gridCol w="1563756">
                  <a:extLst>
                    <a:ext uri="{9D8B030D-6E8A-4147-A177-3AD203B41FA5}">
                      <a16:colId xmlns:a16="http://schemas.microsoft.com/office/drawing/2014/main" val="4224987932"/>
                    </a:ext>
                  </a:extLst>
                </a:gridCol>
                <a:gridCol w="1775792">
                  <a:extLst>
                    <a:ext uri="{9D8B030D-6E8A-4147-A177-3AD203B41FA5}">
                      <a16:colId xmlns:a16="http://schemas.microsoft.com/office/drawing/2014/main" val="2669097375"/>
                    </a:ext>
                  </a:extLst>
                </a:gridCol>
              </a:tblGrid>
              <a:tr h="725971">
                <a:tc>
                  <a:txBody>
                    <a:bodyPr/>
                    <a:lstStyle/>
                    <a:p>
                      <a:pPr algn="ctr"/>
                      <a:r>
                        <a:rPr lang="en-US" dirty="0">
                          <a:solidFill>
                            <a:schemeClr val="bg1"/>
                          </a:solidFill>
                        </a:rPr>
                        <a:t>State</a:t>
                      </a:r>
                    </a:p>
                  </a:txBody>
                  <a:tcPr/>
                </a:tc>
                <a:tc>
                  <a:txBody>
                    <a:bodyPr/>
                    <a:lstStyle/>
                    <a:p>
                      <a:pPr algn="ctr"/>
                      <a:r>
                        <a:rPr lang="en-US" dirty="0"/>
                        <a:t>TDS</a:t>
                      </a:r>
                    </a:p>
                    <a:p>
                      <a:pPr algn="ctr"/>
                      <a:r>
                        <a:rPr lang="en-US" dirty="0"/>
                        <a:t>mg/L </a:t>
                      </a:r>
                    </a:p>
                  </a:txBody>
                  <a:tcPr/>
                </a:tc>
                <a:tc>
                  <a:txBody>
                    <a:bodyPr/>
                    <a:lstStyle/>
                    <a:p>
                      <a:pPr algn="ctr"/>
                      <a:r>
                        <a:rPr lang="en-US" dirty="0"/>
                        <a:t>Total Constituents</a:t>
                      </a:r>
                    </a:p>
                    <a:p>
                      <a:pPr algn="ctr"/>
                      <a:r>
                        <a:rPr lang="en-US" dirty="0"/>
                        <a:t>Evaluated </a:t>
                      </a:r>
                    </a:p>
                  </a:txBody>
                  <a:tcPr/>
                </a:tc>
                <a:tc>
                  <a:txBody>
                    <a:bodyPr/>
                    <a:lstStyle/>
                    <a:p>
                      <a:pPr algn="ctr"/>
                      <a:r>
                        <a:rPr lang="en-US" dirty="0"/>
                        <a:t>Date</a:t>
                      </a:r>
                    </a:p>
                    <a:p>
                      <a:pPr algn="ctr"/>
                      <a:r>
                        <a:rPr lang="en-US" dirty="0"/>
                        <a:t>Developed</a:t>
                      </a:r>
                    </a:p>
                  </a:txBody>
                  <a:tcPr/>
                </a:tc>
                <a:tc>
                  <a:txBody>
                    <a:bodyPr/>
                    <a:lstStyle/>
                    <a:p>
                      <a:pPr algn="ctr"/>
                      <a:r>
                        <a:rPr lang="en-US" dirty="0"/>
                        <a:t>Application</a:t>
                      </a:r>
                    </a:p>
                  </a:txBody>
                  <a:tcPr/>
                </a:tc>
                <a:extLst>
                  <a:ext uri="{0D108BD9-81ED-4DB2-BD59-A6C34878D82A}">
                    <a16:rowId xmlns:a16="http://schemas.microsoft.com/office/drawing/2014/main" val="377934560"/>
                  </a:ext>
                </a:extLst>
              </a:tr>
              <a:tr h="403317">
                <a:tc>
                  <a:txBody>
                    <a:bodyPr/>
                    <a:lstStyle/>
                    <a:p>
                      <a:r>
                        <a:rPr lang="en-US" dirty="0"/>
                        <a:t>California*</a:t>
                      </a:r>
                    </a:p>
                  </a:txBody>
                  <a:tcPr/>
                </a:tc>
                <a:tc>
                  <a:txBody>
                    <a:bodyPr/>
                    <a:lstStyle/>
                    <a:p>
                      <a:pPr algn="ctr"/>
                      <a:r>
                        <a:rPr lang="en-US" dirty="0"/>
                        <a:t>1000 </a:t>
                      </a:r>
                    </a:p>
                  </a:txBody>
                  <a:tcPr/>
                </a:tc>
                <a:tc>
                  <a:txBody>
                    <a:bodyPr/>
                    <a:lstStyle/>
                    <a:p>
                      <a:pPr algn="ctr"/>
                      <a:r>
                        <a:rPr lang="en-US" dirty="0"/>
                        <a:t>~100</a:t>
                      </a:r>
                    </a:p>
                  </a:txBody>
                  <a:tcPr/>
                </a:tc>
                <a:tc>
                  <a:txBody>
                    <a:bodyPr/>
                    <a:lstStyle/>
                    <a:p>
                      <a:pPr algn="ctr"/>
                      <a:r>
                        <a:rPr lang="en-US" dirty="0"/>
                        <a:t>1995</a:t>
                      </a:r>
                    </a:p>
                  </a:txBody>
                  <a:tcPr/>
                </a:tc>
                <a:tc>
                  <a:txBody>
                    <a:bodyPr/>
                    <a:lstStyle/>
                    <a:p>
                      <a:pPr algn="ctr"/>
                      <a:r>
                        <a:rPr lang="en-US" dirty="0"/>
                        <a:t>Full-scale irrigation</a:t>
                      </a:r>
                    </a:p>
                  </a:txBody>
                  <a:tcPr/>
                </a:tc>
                <a:extLst>
                  <a:ext uri="{0D108BD9-81ED-4DB2-BD59-A6C34878D82A}">
                    <a16:rowId xmlns:a16="http://schemas.microsoft.com/office/drawing/2014/main" val="2236355649"/>
                  </a:ext>
                </a:extLst>
              </a:tr>
              <a:tr h="403317">
                <a:tc>
                  <a:txBody>
                    <a:bodyPr/>
                    <a:lstStyle/>
                    <a:p>
                      <a:r>
                        <a:rPr lang="en-US" dirty="0"/>
                        <a:t>Wyoming</a:t>
                      </a:r>
                    </a:p>
                  </a:txBody>
                  <a:tcPr/>
                </a:tc>
                <a:tc>
                  <a:txBody>
                    <a:bodyPr/>
                    <a:lstStyle/>
                    <a:p>
                      <a:pPr algn="ctr"/>
                      <a:r>
                        <a:rPr lang="en-US" dirty="0"/>
                        <a:t>500 </a:t>
                      </a:r>
                    </a:p>
                  </a:txBody>
                  <a:tcPr/>
                </a:tc>
                <a:tc>
                  <a:txBody>
                    <a:bodyPr/>
                    <a:lstStyle/>
                    <a:p>
                      <a:pPr algn="ctr"/>
                      <a:r>
                        <a:rPr lang="en-US" dirty="0"/>
                        <a:t> ~100</a:t>
                      </a:r>
                    </a:p>
                  </a:txBody>
                  <a:tcPr/>
                </a:tc>
                <a:tc>
                  <a:txBody>
                    <a:bodyPr/>
                    <a:lstStyle/>
                    <a:p>
                      <a:pPr algn="ctr"/>
                      <a:r>
                        <a:rPr lang="en-US" dirty="0"/>
                        <a:t>2020</a:t>
                      </a:r>
                    </a:p>
                  </a:txBody>
                  <a:tcPr/>
                </a:tc>
                <a:tc>
                  <a:txBody>
                    <a:bodyPr/>
                    <a:lstStyle/>
                    <a:p>
                      <a:pPr algn="ctr"/>
                      <a:r>
                        <a:rPr lang="en-US" dirty="0"/>
                        <a:t>Full-scale rangeland</a:t>
                      </a:r>
                    </a:p>
                  </a:txBody>
                  <a:tcPr/>
                </a:tc>
                <a:extLst>
                  <a:ext uri="{0D108BD9-81ED-4DB2-BD59-A6C34878D82A}">
                    <a16:rowId xmlns:a16="http://schemas.microsoft.com/office/drawing/2014/main" val="3737073317"/>
                  </a:ext>
                </a:extLst>
              </a:tr>
              <a:tr h="403317">
                <a:tc>
                  <a:txBody>
                    <a:bodyPr/>
                    <a:lstStyle/>
                    <a:p>
                      <a:r>
                        <a:rPr lang="en-US" dirty="0"/>
                        <a:t>Texas RRC</a:t>
                      </a:r>
                    </a:p>
                  </a:txBody>
                  <a:tcPr/>
                </a:tc>
                <a:tc>
                  <a:txBody>
                    <a:bodyPr/>
                    <a:lstStyle/>
                    <a:p>
                      <a:pPr algn="ctr"/>
                      <a:r>
                        <a:rPr lang="en-US" dirty="0"/>
                        <a:t>1000 </a:t>
                      </a:r>
                    </a:p>
                  </a:txBody>
                  <a:tcPr/>
                </a:tc>
                <a:tc>
                  <a:txBody>
                    <a:bodyPr/>
                    <a:lstStyle/>
                    <a:p>
                      <a:pPr algn="ctr"/>
                      <a:r>
                        <a:rPr lang="en-US" dirty="0"/>
                        <a:t>~50</a:t>
                      </a:r>
                    </a:p>
                  </a:txBody>
                  <a:tcPr/>
                </a:tc>
                <a:tc>
                  <a:txBody>
                    <a:bodyPr/>
                    <a:lstStyle/>
                    <a:p>
                      <a:pPr algn="ctr"/>
                      <a:r>
                        <a:rPr lang="en-US" dirty="0"/>
                        <a:t>2024</a:t>
                      </a:r>
                    </a:p>
                  </a:txBody>
                  <a:tcPr/>
                </a:tc>
                <a:tc>
                  <a:txBody>
                    <a:bodyPr/>
                    <a:lstStyle/>
                    <a:p>
                      <a:pPr algn="ctr"/>
                      <a:r>
                        <a:rPr lang="en-US" dirty="0"/>
                        <a:t>Pilot-scale rangeland or  irrigation</a:t>
                      </a:r>
                    </a:p>
                  </a:txBody>
                  <a:tcPr/>
                </a:tc>
                <a:extLst>
                  <a:ext uri="{0D108BD9-81ED-4DB2-BD59-A6C34878D82A}">
                    <a16:rowId xmlns:a16="http://schemas.microsoft.com/office/drawing/2014/main" val="3312114839"/>
                  </a:ext>
                </a:extLst>
              </a:tr>
            </a:tbl>
          </a:graphicData>
        </a:graphic>
      </p:graphicFrame>
      <p:sp>
        <p:nvSpPr>
          <p:cNvPr id="3" name="Title 2">
            <a:extLst>
              <a:ext uri="{FF2B5EF4-FFF2-40B4-BE49-F238E27FC236}">
                <a16:creationId xmlns:a16="http://schemas.microsoft.com/office/drawing/2014/main" id="{AE2F86A0-3657-E144-8B4E-7995A9A2D7FA}"/>
              </a:ext>
            </a:extLst>
          </p:cNvPr>
          <p:cNvSpPr>
            <a:spLocks noGrp="1"/>
          </p:cNvSpPr>
          <p:nvPr>
            <p:ph type="title"/>
          </p:nvPr>
        </p:nvSpPr>
        <p:spPr>
          <a:xfrm>
            <a:off x="783308" y="102361"/>
            <a:ext cx="11052472" cy="904805"/>
          </a:xfrm>
        </p:spPr>
        <p:txBody>
          <a:bodyPr>
            <a:normAutofit fontScale="90000"/>
          </a:bodyPr>
          <a:lstStyle/>
          <a:p>
            <a:pPr algn="ctr"/>
            <a:r>
              <a:rPr lang="en-US" b="0" dirty="0">
                <a:latin typeface="+mn-lt"/>
              </a:rPr>
              <a:t>Western States Treated Produced Water Reuse for </a:t>
            </a:r>
            <a:br>
              <a:rPr lang="en-US" b="0" dirty="0">
                <a:latin typeface="+mn-lt"/>
              </a:rPr>
            </a:br>
            <a:r>
              <a:rPr lang="en-US" b="0" dirty="0">
                <a:latin typeface="+mn-lt"/>
              </a:rPr>
              <a:t>Land and Agriculture in TX, CA, and WY</a:t>
            </a:r>
          </a:p>
        </p:txBody>
      </p:sp>
      <p:sp>
        <p:nvSpPr>
          <p:cNvPr id="5" name="TextBox 4">
            <a:extLst>
              <a:ext uri="{FF2B5EF4-FFF2-40B4-BE49-F238E27FC236}">
                <a16:creationId xmlns:a16="http://schemas.microsoft.com/office/drawing/2014/main" id="{2E012A0A-3DD7-ED4B-AF28-CEF0D38023BD}"/>
              </a:ext>
            </a:extLst>
          </p:cNvPr>
          <p:cNvSpPr txBox="1"/>
          <p:nvPr/>
        </p:nvSpPr>
        <p:spPr>
          <a:xfrm>
            <a:off x="504966" y="4556842"/>
            <a:ext cx="3642472" cy="369332"/>
          </a:xfrm>
          <a:prstGeom prst="rect">
            <a:avLst/>
          </a:prstGeom>
          <a:noFill/>
        </p:spPr>
        <p:txBody>
          <a:bodyPr wrap="none" rtlCol="0">
            <a:spAutoFit/>
          </a:bodyPr>
          <a:lstStyle/>
          <a:p>
            <a:r>
              <a:rPr lang="en-US" dirty="0"/>
              <a:t>* Conventional produced water only </a:t>
            </a:r>
          </a:p>
        </p:txBody>
      </p:sp>
      <p:pic>
        <p:nvPicPr>
          <p:cNvPr id="6" name="Picture 5">
            <a:extLst>
              <a:ext uri="{FF2B5EF4-FFF2-40B4-BE49-F238E27FC236}">
                <a16:creationId xmlns:a16="http://schemas.microsoft.com/office/drawing/2014/main" id="{FE8A00D6-5581-9244-817F-5E6F236B36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0215" y="2479683"/>
            <a:ext cx="2268029" cy="1696592"/>
          </a:xfrm>
          <a:prstGeom prst="rect">
            <a:avLst/>
          </a:prstGeom>
        </p:spPr>
      </p:pic>
      <p:pic>
        <p:nvPicPr>
          <p:cNvPr id="7" name="Picture 6">
            <a:extLst>
              <a:ext uri="{FF2B5EF4-FFF2-40B4-BE49-F238E27FC236}">
                <a16:creationId xmlns:a16="http://schemas.microsoft.com/office/drawing/2014/main" id="{9EDB147F-0216-D945-84B7-056C4A662445}"/>
              </a:ext>
            </a:extLst>
          </p:cNvPr>
          <p:cNvPicPr/>
          <p:nvPr/>
        </p:nvPicPr>
        <p:blipFill>
          <a:blip r:embed="rId3" cstate="email">
            <a:extLst>
              <a:ext uri="{28A0092B-C50C-407E-A947-70E740481C1C}">
                <a14:useLocalDpi xmlns:a14="http://schemas.microsoft.com/office/drawing/2010/main"/>
              </a:ext>
            </a:extLst>
          </a:blip>
          <a:stretch>
            <a:fillRect/>
          </a:stretch>
        </p:blipFill>
        <p:spPr>
          <a:xfrm>
            <a:off x="9100215" y="4252253"/>
            <a:ext cx="2266289" cy="1702357"/>
          </a:xfrm>
          <a:prstGeom prst="rect">
            <a:avLst/>
          </a:prstGeom>
        </p:spPr>
      </p:pic>
      <p:pic>
        <p:nvPicPr>
          <p:cNvPr id="2" name="Picture 1">
            <a:extLst>
              <a:ext uri="{FF2B5EF4-FFF2-40B4-BE49-F238E27FC236}">
                <a16:creationId xmlns:a16="http://schemas.microsoft.com/office/drawing/2014/main" id="{5ABAC1E5-76F9-6740-AB5D-1D27E50C2A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83345" y="1007166"/>
            <a:ext cx="2501771" cy="1408255"/>
          </a:xfrm>
          <a:prstGeom prst="rect">
            <a:avLst/>
          </a:prstGeom>
        </p:spPr>
      </p:pic>
      <p:sp>
        <p:nvSpPr>
          <p:cNvPr id="10" name="Slide Number Placeholder 3">
            <a:extLst>
              <a:ext uri="{FF2B5EF4-FFF2-40B4-BE49-F238E27FC236}">
                <a16:creationId xmlns:a16="http://schemas.microsoft.com/office/drawing/2014/main" id="{CDF1D4D6-8614-314D-8D0E-4A17225183D2}"/>
              </a:ext>
            </a:extLst>
          </p:cNvPr>
          <p:cNvSpPr txBox="1">
            <a:spLocks/>
          </p:cNvSpPr>
          <p:nvPr/>
        </p:nvSpPr>
        <p:spPr>
          <a:xfrm>
            <a:off x="11287497" y="6222706"/>
            <a:ext cx="548283" cy="3650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z="1799">
                <a:solidFill>
                  <a:schemeClr val="bg1"/>
                </a:solidFill>
              </a:rPr>
              <a:pPr/>
              <a:t>15</a:t>
            </a:fld>
            <a:endParaRPr lang="en-US" sz="1799" dirty="0">
              <a:solidFill>
                <a:schemeClr val="bg1"/>
              </a:solidFill>
            </a:endParaRPr>
          </a:p>
        </p:txBody>
      </p:sp>
    </p:spTree>
    <p:extLst>
      <p:ext uri="{BB962C8B-B14F-4D97-AF65-F5344CB8AC3E}">
        <p14:creationId xmlns:p14="http://schemas.microsoft.com/office/powerpoint/2010/main" val="73149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1FA5-796E-F04E-8BC1-4D71EE3D4EB5}"/>
              </a:ext>
            </a:extLst>
          </p:cNvPr>
          <p:cNvSpPr>
            <a:spLocks noGrp="1"/>
          </p:cNvSpPr>
          <p:nvPr>
            <p:ph type="title"/>
          </p:nvPr>
        </p:nvSpPr>
        <p:spPr>
          <a:xfrm>
            <a:off x="0" y="144995"/>
            <a:ext cx="12192000" cy="769406"/>
          </a:xfrm>
        </p:spPr>
        <p:txBody>
          <a:bodyPr>
            <a:normAutofit fontScale="90000"/>
          </a:bodyPr>
          <a:lstStyle/>
          <a:p>
            <a:pPr algn="ctr"/>
            <a:r>
              <a:rPr lang="en-US" sz="3600" dirty="0">
                <a:latin typeface="+mj-lt"/>
              </a:rPr>
              <a:t>GWPC Opportunities to Support Improved Produced Water </a:t>
            </a:r>
            <a:br>
              <a:rPr lang="en-US" sz="3600" dirty="0">
                <a:latin typeface="+mj-lt"/>
              </a:rPr>
            </a:br>
            <a:r>
              <a:rPr lang="en-US" sz="3600" dirty="0">
                <a:latin typeface="+mj-lt"/>
              </a:rPr>
              <a:t>and Environmental Stewardship</a:t>
            </a:r>
          </a:p>
        </p:txBody>
      </p:sp>
      <p:sp>
        <p:nvSpPr>
          <p:cNvPr id="6" name="Content Placeholder 5">
            <a:extLst>
              <a:ext uri="{FF2B5EF4-FFF2-40B4-BE49-F238E27FC236}">
                <a16:creationId xmlns:a16="http://schemas.microsoft.com/office/drawing/2014/main" id="{B3ACC792-2AAA-114D-B71D-31A7CF998B81}"/>
              </a:ext>
            </a:extLst>
          </p:cNvPr>
          <p:cNvSpPr>
            <a:spLocks noGrp="1"/>
          </p:cNvSpPr>
          <p:nvPr>
            <p:ph idx="1"/>
          </p:nvPr>
        </p:nvSpPr>
        <p:spPr>
          <a:xfrm>
            <a:off x="546100" y="1059544"/>
            <a:ext cx="11099800" cy="4252685"/>
          </a:xfrm>
        </p:spPr>
        <p:txBody>
          <a:bodyPr>
            <a:normAutofit/>
          </a:bodyPr>
          <a:lstStyle/>
          <a:p>
            <a:r>
              <a:rPr lang="en-US" dirty="0"/>
              <a:t>Establish Water Star as the Produced Water Data Information Platform</a:t>
            </a:r>
          </a:p>
          <a:p>
            <a:pPr lvl="1"/>
            <a:r>
              <a:rPr lang="en-US" dirty="0"/>
              <a:t>Both water quantity and quality (~15 major constituents per EPA report)</a:t>
            </a:r>
          </a:p>
          <a:p>
            <a:pPr lvl="1"/>
            <a:r>
              <a:rPr lang="en-US" dirty="0"/>
              <a:t>Some aggregation by ¼ township or equivalent </a:t>
            </a:r>
            <a:r>
              <a:rPr lang="en-US" dirty="0" err="1"/>
              <a:t>lat</a:t>
            </a:r>
            <a:r>
              <a:rPr lang="en-US" dirty="0"/>
              <a:t>/long</a:t>
            </a:r>
          </a:p>
          <a:p>
            <a:r>
              <a:rPr lang="en-US" dirty="0"/>
              <a:t>Consider improvements to FracFocus</a:t>
            </a:r>
          </a:p>
          <a:p>
            <a:pPr lvl="1"/>
            <a:r>
              <a:rPr lang="en-US" dirty="0"/>
              <a:t>Require MSDS information for ‘proprietary chemicals’</a:t>
            </a:r>
          </a:p>
          <a:p>
            <a:pPr lvl="1"/>
            <a:r>
              <a:rPr lang="en-US" dirty="0"/>
              <a:t>Consider working with industry to endorsing ACS “Green Fracking” like-approach</a:t>
            </a:r>
          </a:p>
          <a:p>
            <a:r>
              <a:rPr lang="en-US" dirty="0"/>
              <a:t>Consider weighing-in on establishing standards for repurposing plugged and abandoned wells and the associated re-drilling, re-plugging, and re-perforating to access shallow or deep brackish and saline aquifers for use for potential agricultural or industrial applications.</a:t>
            </a:r>
          </a:p>
          <a:p>
            <a:pPr marL="457200" lvl="1" indent="0">
              <a:buNone/>
            </a:pPr>
            <a:endParaRPr lang="en-US" dirty="0"/>
          </a:p>
          <a:p>
            <a:pPr lvl="1"/>
            <a:endParaRPr lang="en-US" dirty="0"/>
          </a:p>
        </p:txBody>
      </p:sp>
      <p:sp>
        <p:nvSpPr>
          <p:cNvPr id="4" name="Slide Number Placeholder 5">
            <a:extLst>
              <a:ext uri="{FF2B5EF4-FFF2-40B4-BE49-F238E27FC236}">
                <a16:creationId xmlns:a16="http://schemas.microsoft.com/office/drawing/2014/main" id="{52BEBA21-581A-3640-A931-B2106124010A}"/>
              </a:ext>
            </a:extLst>
          </p:cNvPr>
          <p:cNvSpPr txBox="1">
            <a:spLocks/>
          </p:cNvSpPr>
          <p:nvPr/>
        </p:nvSpPr>
        <p:spPr>
          <a:xfrm>
            <a:off x="11318200" y="6195198"/>
            <a:ext cx="655400" cy="3650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76072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572" y="0"/>
            <a:ext cx="8902859" cy="1143000"/>
          </a:xfrm>
        </p:spPr>
        <p:txBody>
          <a:bodyPr>
            <a:normAutofit/>
          </a:bodyPr>
          <a:lstStyle/>
          <a:p>
            <a:r>
              <a:rPr lang="en-US" sz="3600" b="0" dirty="0">
                <a:solidFill>
                  <a:srgbClr val="8C0B41"/>
                </a:solidFill>
                <a:latin typeface="+mn-lt"/>
              </a:rPr>
              <a:t>Presentation Overview</a:t>
            </a:r>
          </a:p>
        </p:txBody>
      </p:sp>
      <p:sp>
        <p:nvSpPr>
          <p:cNvPr id="3" name="Content Placeholder 2"/>
          <p:cNvSpPr>
            <a:spLocks noGrp="1"/>
          </p:cNvSpPr>
          <p:nvPr>
            <p:ph idx="1"/>
          </p:nvPr>
        </p:nvSpPr>
        <p:spPr>
          <a:xfrm>
            <a:off x="482076" y="947759"/>
            <a:ext cx="7156682" cy="4525963"/>
          </a:xfrm>
        </p:spPr>
        <p:txBody>
          <a:bodyPr>
            <a:normAutofit lnSpcReduction="10000"/>
          </a:bodyPr>
          <a:lstStyle/>
          <a:p>
            <a:r>
              <a:rPr lang="en-US" dirty="0"/>
              <a:t>Review of EPA’s National Water Reuse Action Plan efforts for produced water stewardship and reuse.</a:t>
            </a:r>
          </a:p>
          <a:p>
            <a:r>
              <a:rPr lang="en-US" dirty="0"/>
              <a:t>What “is not” produced water and environmental stewardship.</a:t>
            </a:r>
          </a:p>
          <a:p>
            <a:r>
              <a:rPr lang="en-US" dirty="0"/>
              <a:t>What “ is” produced water and environmental stewardship and why does it matter.</a:t>
            </a:r>
          </a:p>
          <a:p>
            <a:r>
              <a:rPr lang="en-US" dirty="0"/>
              <a:t>Opportunities for GWPC/EPA UIC to have a major role in oil and gas environmental and produced water stewardship and regional economic development.</a:t>
            </a:r>
          </a:p>
          <a:p>
            <a:endParaRPr lang="en-US" dirty="0"/>
          </a:p>
          <a:p>
            <a:endParaRPr lang="en-US" dirty="0"/>
          </a:p>
        </p:txBody>
      </p:sp>
      <p:sp>
        <p:nvSpPr>
          <p:cNvPr id="4" name="Slide Number Placeholder 3"/>
          <p:cNvSpPr>
            <a:spLocks noGrp="1"/>
          </p:cNvSpPr>
          <p:nvPr>
            <p:ph type="sldNum" sz="quarter" idx="10"/>
          </p:nvPr>
        </p:nvSpPr>
        <p:spPr/>
        <p:txBody>
          <a:bodyPr/>
          <a:lstStyle/>
          <a:p>
            <a:endParaRPr lang="en-US" dirty="0"/>
          </a:p>
        </p:txBody>
      </p:sp>
      <p:pic>
        <p:nvPicPr>
          <p:cNvPr id="5" name="Picture 4">
            <a:extLst>
              <a:ext uri="{FF2B5EF4-FFF2-40B4-BE49-F238E27FC236}">
                <a16:creationId xmlns:a16="http://schemas.microsoft.com/office/drawing/2014/main" id="{D9A1B0DF-F2E8-E645-9D7E-5D40AF1E2A02}"/>
              </a:ext>
            </a:extLst>
          </p:cNvPr>
          <p:cNvPicPr>
            <a:picLocks noChangeAspect="1"/>
          </p:cNvPicPr>
          <p:nvPr/>
        </p:nvPicPr>
        <p:blipFill>
          <a:blip r:embed="rId2"/>
          <a:stretch>
            <a:fillRect/>
          </a:stretch>
        </p:blipFill>
        <p:spPr>
          <a:xfrm>
            <a:off x="7685091" y="1519493"/>
            <a:ext cx="4247603" cy="2883695"/>
          </a:xfrm>
          <a:prstGeom prst="rect">
            <a:avLst/>
          </a:prstGeom>
        </p:spPr>
      </p:pic>
      <p:sp>
        <p:nvSpPr>
          <p:cNvPr id="6" name="Slide Number Placeholder 5">
            <a:extLst>
              <a:ext uri="{FF2B5EF4-FFF2-40B4-BE49-F238E27FC236}">
                <a16:creationId xmlns:a16="http://schemas.microsoft.com/office/drawing/2014/main" id="{C5F3E905-B1C2-3349-A2DB-3F19A80FE7B9}"/>
              </a:ext>
            </a:extLst>
          </p:cNvPr>
          <p:cNvSpPr txBox="1">
            <a:spLocks/>
          </p:cNvSpPr>
          <p:nvPr/>
        </p:nvSpPr>
        <p:spPr>
          <a:xfrm>
            <a:off x="11337302" y="6311313"/>
            <a:ext cx="655400" cy="3650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69508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1F08-E97E-CC49-8B33-43475EBA991E}"/>
              </a:ext>
            </a:extLst>
          </p:cNvPr>
          <p:cNvSpPr>
            <a:spLocks noGrp="1"/>
          </p:cNvSpPr>
          <p:nvPr>
            <p:ph type="title"/>
          </p:nvPr>
        </p:nvSpPr>
        <p:spPr>
          <a:xfrm>
            <a:off x="966778" y="46602"/>
            <a:ext cx="11125199" cy="704164"/>
          </a:xfrm>
        </p:spPr>
        <p:txBody>
          <a:bodyPr>
            <a:normAutofit/>
          </a:bodyPr>
          <a:lstStyle/>
          <a:p>
            <a:r>
              <a:rPr lang="en-US" sz="3600" b="0" dirty="0">
                <a:latin typeface="+mn-lt"/>
              </a:rPr>
              <a:t>Why Consider Treating and Reusing Produced Water</a:t>
            </a:r>
          </a:p>
        </p:txBody>
      </p:sp>
      <p:pic>
        <p:nvPicPr>
          <p:cNvPr id="4" name="Picture 3">
            <a:extLst>
              <a:ext uri="{FF2B5EF4-FFF2-40B4-BE49-F238E27FC236}">
                <a16:creationId xmlns:a16="http://schemas.microsoft.com/office/drawing/2014/main" id="{1C5E5F3D-B9B9-794B-A3B7-9F8C32D87B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367" y="751108"/>
            <a:ext cx="5448924" cy="462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shale gas basins of north america.">
            <a:extLst>
              <a:ext uri="{FF2B5EF4-FFF2-40B4-BE49-F238E27FC236}">
                <a16:creationId xmlns:a16="http://schemas.microsoft.com/office/drawing/2014/main" id="{9A7135E2-152B-B149-A847-9B60A238FBFF}"/>
              </a:ext>
            </a:extLst>
          </p:cNvPr>
          <p:cNvPicPr>
            <a:picLocks noChangeAspect="1" noChangeArrowheads="1"/>
          </p:cNvPicPr>
          <p:nvPr/>
        </p:nvPicPr>
        <p:blipFill>
          <a:blip r:embed="rId3"/>
          <a:srcRect/>
          <a:stretch>
            <a:fillRect/>
          </a:stretch>
        </p:blipFill>
        <p:spPr bwMode="auto">
          <a:xfrm>
            <a:off x="6009510" y="751108"/>
            <a:ext cx="6082467" cy="4470615"/>
          </a:xfrm>
          <a:prstGeom prst="rect">
            <a:avLst/>
          </a:prstGeom>
          <a:noFill/>
        </p:spPr>
      </p:pic>
      <p:sp>
        <p:nvSpPr>
          <p:cNvPr id="6" name="TextBox 5">
            <a:extLst>
              <a:ext uri="{FF2B5EF4-FFF2-40B4-BE49-F238E27FC236}">
                <a16:creationId xmlns:a16="http://schemas.microsoft.com/office/drawing/2014/main" id="{0F916952-C43F-3F4A-BB51-9CA864B4CEBE}"/>
              </a:ext>
            </a:extLst>
          </p:cNvPr>
          <p:cNvSpPr txBox="1"/>
          <p:nvPr/>
        </p:nvSpPr>
        <p:spPr>
          <a:xfrm>
            <a:off x="11424636" y="6183474"/>
            <a:ext cx="301686" cy="369332"/>
          </a:xfrm>
          <a:prstGeom prst="rect">
            <a:avLst/>
          </a:prstGeom>
          <a:noFill/>
        </p:spPr>
        <p:txBody>
          <a:bodyPr wrap="none" rtlCol="0">
            <a:spAutoFit/>
          </a:bodyPr>
          <a:lstStyle/>
          <a:p>
            <a:r>
              <a:rPr lang="en-US" dirty="0">
                <a:solidFill>
                  <a:schemeClr val="bg1"/>
                </a:solidFill>
              </a:rPr>
              <a:t>3</a:t>
            </a:r>
          </a:p>
        </p:txBody>
      </p:sp>
      <p:sp>
        <p:nvSpPr>
          <p:cNvPr id="3" name="TextBox 2">
            <a:extLst>
              <a:ext uri="{FF2B5EF4-FFF2-40B4-BE49-F238E27FC236}">
                <a16:creationId xmlns:a16="http://schemas.microsoft.com/office/drawing/2014/main" id="{299370BE-7E8B-5844-BB9B-7DF20995F210}"/>
              </a:ext>
            </a:extLst>
          </p:cNvPr>
          <p:cNvSpPr txBox="1"/>
          <p:nvPr/>
        </p:nvSpPr>
        <p:spPr>
          <a:xfrm>
            <a:off x="1876119" y="5380898"/>
            <a:ext cx="1899238" cy="369332"/>
          </a:xfrm>
          <a:prstGeom prst="rect">
            <a:avLst/>
          </a:prstGeom>
          <a:noFill/>
        </p:spPr>
        <p:txBody>
          <a:bodyPr wrap="none" rtlCol="0">
            <a:spAutoFit/>
          </a:bodyPr>
          <a:lstStyle/>
          <a:p>
            <a:r>
              <a:rPr lang="en-US" dirty="0"/>
              <a:t>State Water Stress</a:t>
            </a:r>
          </a:p>
        </p:txBody>
      </p:sp>
      <p:sp>
        <p:nvSpPr>
          <p:cNvPr id="7" name="TextBox 6">
            <a:extLst>
              <a:ext uri="{FF2B5EF4-FFF2-40B4-BE49-F238E27FC236}">
                <a16:creationId xmlns:a16="http://schemas.microsoft.com/office/drawing/2014/main" id="{49CFD52B-8106-EA4B-B3E3-868036A17F80}"/>
              </a:ext>
            </a:extLst>
          </p:cNvPr>
          <p:cNvSpPr txBox="1"/>
          <p:nvPr/>
        </p:nvSpPr>
        <p:spPr>
          <a:xfrm>
            <a:off x="7506941" y="5350489"/>
            <a:ext cx="3423822" cy="369332"/>
          </a:xfrm>
          <a:prstGeom prst="rect">
            <a:avLst/>
          </a:prstGeom>
          <a:noFill/>
        </p:spPr>
        <p:txBody>
          <a:bodyPr wrap="none" rtlCol="0">
            <a:spAutoFit/>
          </a:bodyPr>
          <a:lstStyle/>
          <a:p>
            <a:r>
              <a:rPr lang="en-US" dirty="0"/>
              <a:t>Unconventional Oil and Gas Basins</a:t>
            </a:r>
          </a:p>
        </p:txBody>
      </p:sp>
      <p:sp>
        <p:nvSpPr>
          <p:cNvPr id="9" name="Slide Number Placeholder 7">
            <a:extLst>
              <a:ext uri="{FF2B5EF4-FFF2-40B4-BE49-F238E27FC236}">
                <a16:creationId xmlns:a16="http://schemas.microsoft.com/office/drawing/2014/main" id="{9D689DC7-5AED-8E47-BB0F-8C5A2CD3F569}"/>
              </a:ext>
            </a:extLst>
          </p:cNvPr>
          <p:cNvSpPr txBox="1">
            <a:spLocks/>
          </p:cNvSpPr>
          <p:nvPr/>
        </p:nvSpPr>
        <p:spPr>
          <a:xfrm>
            <a:off x="8581424" y="7016459"/>
            <a:ext cx="2843212" cy="365125"/>
          </a:xfrm>
          <a:prstGeom prst="rect">
            <a:avLst/>
          </a:prstGeom>
        </p:spPr>
        <p:txBody>
          <a:bodyPr vert="horz" lIns="91440" tIns="45720" rIns="91440" bIns="45720" rtlCol="0" anchor="ctr"/>
          <a:lstStyle>
            <a:defPPr>
              <a:defRPr lang="en-US"/>
            </a:defPPr>
            <a:lvl1pPr marL="0" algn="r" defTabSz="609493" rtl="0" eaLnBrk="1" latinLnBrk="0" hangingPunct="1">
              <a:defRPr sz="1200" kern="1200">
                <a:solidFill>
                  <a:schemeClr val="bg2"/>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endParaRPr lang="en-US" dirty="0"/>
          </a:p>
        </p:txBody>
      </p:sp>
      <p:sp>
        <p:nvSpPr>
          <p:cNvPr id="8" name="Footer Placeholder 7">
            <a:extLst>
              <a:ext uri="{FF2B5EF4-FFF2-40B4-BE49-F238E27FC236}">
                <a16:creationId xmlns:a16="http://schemas.microsoft.com/office/drawing/2014/main" id="{C4717CDD-1072-2D42-B8D8-08A5CFDF76C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AEF9740-8D6A-4244-ADCF-82228D3C0603}"/>
              </a:ext>
            </a:extLst>
          </p:cNvPr>
          <p:cNvSpPr>
            <a:spLocks noGrp="1"/>
          </p:cNvSpPr>
          <p:nvPr>
            <p:ph type="sldNum" sz="quarter" idx="12"/>
          </p:nvPr>
        </p:nvSpPr>
        <p:spPr/>
        <p:txBody>
          <a:bodyPr/>
          <a:lstStyle/>
          <a:p>
            <a:fld id="{D3D7BD18-9B30-5940-B28D-515118C5F246}" type="slidenum">
              <a:rPr lang="en-US" smtClean="0"/>
              <a:t>3</a:t>
            </a:fld>
            <a:endParaRPr lang="en-US" dirty="0"/>
          </a:p>
        </p:txBody>
      </p:sp>
    </p:spTree>
    <p:extLst>
      <p:ext uri="{BB962C8B-B14F-4D97-AF65-F5344CB8AC3E}">
        <p14:creationId xmlns:p14="http://schemas.microsoft.com/office/powerpoint/2010/main" val="67012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2EAA-FCBA-A7C0-FEFC-A7B385A4DB3B}"/>
              </a:ext>
            </a:extLst>
          </p:cNvPr>
          <p:cNvSpPr>
            <a:spLocks noGrp="1"/>
          </p:cNvSpPr>
          <p:nvPr>
            <p:ph type="title"/>
          </p:nvPr>
        </p:nvSpPr>
        <p:spPr>
          <a:xfrm>
            <a:off x="528638" y="60144"/>
            <a:ext cx="11115675" cy="859413"/>
          </a:xfrm>
        </p:spPr>
        <p:txBody>
          <a:bodyPr>
            <a:normAutofit/>
          </a:bodyPr>
          <a:lstStyle/>
          <a:p>
            <a:r>
              <a:rPr lang="en-US" sz="3200" b="0" dirty="0">
                <a:latin typeface="+mn-lt"/>
              </a:rPr>
              <a:t>Carlsbad Brine Well – Using Fresh water to make brine for Drilling</a:t>
            </a:r>
          </a:p>
        </p:txBody>
      </p:sp>
      <p:sp>
        <p:nvSpPr>
          <p:cNvPr id="4" name="TextBox 3">
            <a:extLst>
              <a:ext uri="{FF2B5EF4-FFF2-40B4-BE49-F238E27FC236}">
                <a16:creationId xmlns:a16="http://schemas.microsoft.com/office/drawing/2014/main" id="{A615FED4-D36D-6F43-1C27-B47AA8F93602}"/>
              </a:ext>
            </a:extLst>
          </p:cNvPr>
          <p:cNvSpPr txBox="1"/>
          <p:nvPr/>
        </p:nvSpPr>
        <p:spPr>
          <a:xfrm>
            <a:off x="389501" y="4113775"/>
            <a:ext cx="7853321" cy="1200329"/>
          </a:xfrm>
          <a:prstGeom prst="rect">
            <a:avLst/>
          </a:prstGeom>
          <a:noFill/>
        </p:spPr>
        <p:txBody>
          <a:bodyPr wrap="square">
            <a:spAutoFit/>
          </a:bodyPr>
          <a:lstStyle/>
          <a:p>
            <a:pPr algn="just"/>
            <a:r>
              <a:rPr lang="en-US" b="0" i="0" dirty="0">
                <a:solidFill>
                  <a:srgbClr val="001D35"/>
                </a:solidFill>
                <a:effectLst/>
                <a:latin typeface="Google Sans"/>
              </a:rPr>
              <a:t>The Carlsbad Brine Well, located at 3005 South Canal Street in Carlsbad, New Mexico, was used to produce brine water for oil and gas drilling from 1978 to 2008. Brine is a salty water that is used in drilling mud and is naturally occurring </a:t>
            </a:r>
            <a:r>
              <a:rPr lang="en-US" b="0" i="0" dirty="0" err="1">
                <a:solidFill>
                  <a:srgbClr val="001D35"/>
                </a:solidFill>
                <a:effectLst/>
                <a:latin typeface="Google Sans"/>
              </a:rPr>
              <a:t>nonpotable</a:t>
            </a:r>
            <a:r>
              <a:rPr lang="en-US" b="0" i="0" dirty="0">
                <a:solidFill>
                  <a:srgbClr val="001D35"/>
                </a:solidFill>
                <a:effectLst/>
                <a:latin typeface="Google Sans"/>
              </a:rPr>
              <a:t> water.</a:t>
            </a:r>
            <a:endParaRPr lang="en-US" dirty="0"/>
          </a:p>
        </p:txBody>
      </p:sp>
      <p:pic>
        <p:nvPicPr>
          <p:cNvPr id="6" name="Picture 5" descr="A black hole in a desert&#10;&#10;Description automatically generated">
            <a:extLst>
              <a:ext uri="{FF2B5EF4-FFF2-40B4-BE49-F238E27FC236}">
                <a16:creationId xmlns:a16="http://schemas.microsoft.com/office/drawing/2014/main" id="{9A812B28-52E3-EBE4-CB18-24ECB388D8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4001" y="1209825"/>
            <a:ext cx="3910745" cy="2213629"/>
          </a:xfrm>
          <a:prstGeom prst="rect">
            <a:avLst/>
          </a:prstGeom>
        </p:spPr>
      </p:pic>
      <p:pic>
        <p:nvPicPr>
          <p:cNvPr id="8" name="Picture 7" descr="A large rock in a desert&#10;&#10;Description automatically generated">
            <a:extLst>
              <a:ext uri="{FF2B5EF4-FFF2-40B4-BE49-F238E27FC236}">
                <a16:creationId xmlns:a16="http://schemas.microsoft.com/office/drawing/2014/main" id="{BAD8EA97-9B69-B47F-7B28-E253AE5B21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782" y="1019477"/>
            <a:ext cx="4086380" cy="2594327"/>
          </a:xfrm>
          <a:prstGeom prst="rect">
            <a:avLst/>
          </a:prstGeom>
        </p:spPr>
      </p:pic>
      <p:pic>
        <p:nvPicPr>
          <p:cNvPr id="10" name="Picture 9" descr="A map of a city&#10;&#10;Description automatically generated with medium confidence">
            <a:extLst>
              <a:ext uri="{FF2B5EF4-FFF2-40B4-BE49-F238E27FC236}">
                <a16:creationId xmlns:a16="http://schemas.microsoft.com/office/drawing/2014/main" id="{0863AA4A-2599-83B8-C1E4-2D1BB6755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2585" y="1019477"/>
            <a:ext cx="3451153" cy="4481754"/>
          </a:xfrm>
          <a:prstGeom prst="rect">
            <a:avLst/>
          </a:prstGeom>
        </p:spPr>
      </p:pic>
      <p:sp>
        <p:nvSpPr>
          <p:cNvPr id="3" name="Footer Placeholder 2">
            <a:extLst>
              <a:ext uri="{FF2B5EF4-FFF2-40B4-BE49-F238E27FC236}">
                <a16:creationId xmlns:a16="http://schemas.microsoft.com/office/drawing/2014/main" id="{777707BC-32C4-2742-82A9-5096722140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13F256-982C-EC45-B725-F1BD9E7A0444}"/>
              </a:ext>
            </a:extLst>
          </p:cNvPr>
          <p:cNvSpPr>
            <a:spLocks noGrp="1"/>
          </p:cNvSpPr>
          <p:nvPr>
            <p:ph type="sldNum" sz="quarter" idx="12"/>
          </p:nvPr>
        </p:nvSpPr>
        <p:spPr/>
        <p:txBody>
          <a:bodyPr/>
          <a:lstStyle/>
          <a:p>
            <a:fld id="{B77EE1C1-2EAD-4B46-9513-80C2CCF426B9}" type="slidenum">
              <a:rPr lang="en-US" smtClean="0"/>
              <a:t>4</a:t>
            </a:fld>
            <a:endParaRPr lang="en-US"/>
          </a:p>
        </p:txBody>
      </p:sp>
      <p:sp>
        <p:nvSpPr>
          <p:cNvPr id="9" name="Slide Number Placeholder 5">
            <a:extLst>
              <a:ext uri="{FF2B5EF4-FFF2-40B4-BE49-F238E27FC236}">
                <a16:creationId xmlns:a16="http://schemas.microsoft.com/office/drawing/2014/main" id="{106A8E01-41B3-4241-9B1D-9B6FE876731C}"/>
              </a:ext>
            </a:extLst>
          </p:cNvPr>
          <p:cNvSpPr txBox="1">
            <a:spLocks/>
          </p:cNvSpPr>
          <p:nvPr/>
        </p:nvSpPr>
        <p:spPr>
          <a:xfrm>
            <a:off x="11388295" y="6255657"/>
            <a:ext cx="655400" cy="43542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04986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FF36ECCD-DE80-67BF-1D8A-F5CE4ADBC0CE}"/>
              </a:ext>
            </a:extLst>
          </p:cNvPr>
          <p:cNvPicPr>
            <a:picLocks noGrp="1" noChangeAspect="1" noChangeArrowheads="1"/>
          </p:cNvPicPr>
          <p:nvPr>
            <p:ph idx="1"/>
            <p:custDataLst>
              <p:tags r:id="rId1"/>
            </p:custDataLst>
          </p:nvPr>
        </p:nvPicPr>
        <p:blipFill rotWithShape="1">
          <a:blip r:embed="rId4" cstate="email">
            <a:extLst>
              <a:ext uri="{28A0092B-C50C-407E-A947-70E740481C1C}">
                <a14:useLocalDpi xmlns:a14="http://schemas.microsoft.com/office/drawing/2010/main"/>
              </a:ext>
            </a:extLst>
          </a:blip>
          <a:srcRect r="-2"/>
          <a:stretch/>
        </p:blipFill>
        <p:spPr bwMode="auto">
          <a:xfrm>
            <a:off x="184151" y="1157280"/>
            <a:ext cx="3682470" cy="24686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8" name="Picture 7">
            <a:extLst>
              <a:ext uri="{FF2B5EF4-FFF2-40B4-BE49-F238E27FC236}">
                <a16:creationId xmlns:a16="http://schemas.microsoft.com/office/drawing/2014/main" id="{939F7189-2148-1A03-D000-9D7F6FAF30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1278" y="1157280"/>
            <a:ext cx="5555447" cy="3807761"/>
          </a:xfrm>
          <a:prstGeom prst="rect">
            <a:avLst/>
          </a:prstGeom>
        </p:spPr>
      </p:pic>
      <p:pic>
        <p:nvPicPr>
          <p:cNvPr id="5" name="New picture">
            <a:extLst>
              <a:ext uri="{FF2B5EF4-FFF2-40B4-BE49-F238E27FC236}">
                <a16:creationId xmlns:a16="http://schemas.microsoft.com/office/drawing/2014/main" id="{4BE5B9CC-463E-1DFF-0E47-374F021392AB}"/>
              </a:ext>
            </a:extLst>
          </p:cNvPr>
          <p:cNvPicPr>
            <a:picLocks noChangeAspect="1" noChangeArrowheads="1"/>
          </p:cNvPicPr>
          <p:nvPr>
            <p:custDataLst>
              <p:tags r:id="rId2"/>
            </p:custDataLst>
          </p:nvPr>
        </p:nvPicPr>
        <p:blipFill rotWithShape="1">
          <a:blip r:embed="rId6" cstate="email">
            <a:extLst>
              <a:ext uri="{28A0092B-C50C-407E-A947-70E740481C1C}">
                <a14:useLocalDpi xmlns:a14="http://schemas.microsoft.com/office/drawing/2010/main"/>
              </a:ext>
            </a:extLst>
          </a:blip>
          <a:srcRect r="-2" b="-2"/>
          <a:stretch/>
        </p:blipFill>
        <p:spPr bwMode="auto">
          <a:xfrm>
            <a:off x="2979194" y="3271912"/>
            <a:ext cx="3729655" cy="250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 name="TextBox 1">
            <a:extLst>
              <a:ext uri="{FF2B5EF4-FFF2-40B4-BE49-F238E27FC236}">
                <a16:creationId xmlns:a16="http://schemas.microsoft.com/office/drawing/2014/main" id="{CE8ED9E9-2F2B-7244-A31B-1C94AB4780F9}"/>
              </a:ext>
            </a:extLst>
          </p:cNvPr>
          <p:cNvSpPr txBox="1"/>
          <p:nvPr/>
        </p:nvSpPr>
        <p:spPr>
          <a:xfrm>
            <a:off x="689730" y="3764712"/>
            <a:ext cx="1974272" cy="1200329"/>
          </a:xfrm>
          <a:prstGeom prst="rect">
            <a:avLst/>
          </a:prstGeom>
          <a:noFill/>
        </p:spPr>
        <p:txBody>
          <a:bodyPr wrap="square" rtlCol="0">
            <a:spAutoFit/>
          </a:bodyPr>
          <a:lstStyle/>
          <a:p>
            <a:r>
              <a:rPr lang="en-US" dirty="0"/>
              <a:t>Obviously we need better produced water stewardship in NM</a:t>
            </a:r>
          </a:p>
        </p:txBody>
      </p:sp>
      <p:sp>
        <p:nvSpPr>
          <p:cNvPr id="9" name="Title 1">
            <a:extLst>
              <a:ext uri="{FF2B5EF4-FFF2-40B4-BE49-F238E27FC236}">
                <a16:creationId xmlns:a16="http://schemas.microsoft.com/office/drawing/2014/main" id="{D4F1455B-0C8A-E643-83AC-E9E72C6F4A38}"/>
              </a:ext>
            </a:extLst>
          </p:cNvPr>
          <p:cNvSpPr>
            <a:spLocks noGrp="1"/>
          </p:cNvSpPr>
          <p:nvPr>
            <p:ph type="title"/>
          </p:nvPr>
        </p:nvSpPr>
        <p:spPr>
          <a:xfrm>
            <a:off x="389468" y="1"/>
            <a:ext cx="11514666" cy="1157280"/>
          </a:xfrm>
        </p:spPr>
        <p:txBody>
          <a:bodyPr>
            <a:normAutofit/>
          </a:bodyPr>
          <a:lstStyle/>
          <a:p>
            <a:pPr algn="ctr"/>
            <a:r>
              <a:rPr lang="en-US" sz="3600" b="0" dirty="0">
                <a:latin typeface="+mn-lt"/>
              </a:rPr>
              <a:t>Over Injection of Produced Water Induces Seismic Activity </a:t>
            </a:r>
            <a:br>
              <a:rPr lang="en-US" sz="3600" b="0" dirty="0">
                <a:latin typeface="+mn-lt"/>
              </a:rPr>
            </a:br>
            <a:r>
              <a:rPr lang="en-US" sz="3600" b="0" dirty="0">
                <a:latin typeface="+mn-lt"/>
              </a:rPr>
              <a:t>in O&amp;G Regions in NM</a:t>
            </a:r>
          </a:p>
        </p:txBody>
      </p:sp>
      <p:sp>
        <p:nvSpPr>
          <p:cNvPr id="7" name="Slide Number Placeholder 5">
            <a:extLst>
              <a:ext uri="{FF2B5EF4-FFF2-40B4-BE49-F238E27FC236}">
                <a16:creationId xmlns:a16="http://schemas.microsoft.com/office/drawing/2014/main" id="{9CD5D706-B0EB-0B48-89C4-2F870EBAD853}"/>
              </a:ext>
            </a:extLst>
          </p:cNvPr>
          <p:cNvSpPr txBox="1">
            <a:spLocks/>
          </p:cNvSpPr>
          <p:nvPr/>
        </p:nvSpPr>
        <p:spPr>
          <a:xfrm>
            <a:off x="11371325" y="6137141"/>
            <a:ext cx="655400" cy="3650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78723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9BD14C-FEE5-9044-892D-BBC60FF5D746}"/>
              </a:ext>
            </a:extLst>
          </p:cNvPr>
          <p:cNvSpPr>
            <a:spLocks noGrp="1"/>
          </p:cNvSpPr>
          <p:nvPr>
            <p:ph type="title"/>
          </p:nvPr>
        </p:nvSpPr>
        <p:spPr>
          <a:xfrm>
            <a:off x="93418" y="1"/>
            <a:ext cx="11866536" cy="847176"/>
          </a:xfrm>
        </p:spPr>
        <p:txBody>
          <a:bodyPr>
            <a:normAutofit/>
          </a:bodyPr>
          <a:lstStyle/>
          <a:p>
            <a:pPr algn="ctr"/>
            <a:r>
              <a:rPr lang="en-US" sz="3200" b="0" dirty="0">
                <a:latin typeface="Arial" panose="020B0604020202020204" pitchFamily="34" charset="0"/>
                <a:cs typeface="Arial" panose="020B0604020202020204" pitchFamily="34" charset="0"/>
              </a:rPr>
              <a:t>Lack of Produced Water/Environmental Stewardship In TX Too</a:t>
            </a:r>
          </a:p>
        </p:txBody>
      </p:sp>
      <p:pic>
        <p:nvPicPr>
          <p:cNvPr id="5" name="Picture 4">
            <a:extLst>
              <a:ext uri="{FF2B5EF4-FFF2-40B4-BE49-F238E27FC236}">
                <a16:creationId xmlns:a16="http://schemas.microsoft.com/office/drawing/2014/main" id="{36A91722-9898-B542-B5DE-3F5F4EAFB9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211" y="1416908"/>
            <a:ext cx="2778215" cy="1852143"/>
          </a:xfrm>
          <a:prstGeom prst="rect">
            <a:avLst/>
          </a:prstGeom>
        </p:spPr>
      </p:pic>
      <p:pic>
        <p:nvPicPr>
          <p:cNvPr id="6" name="Picture 5">
            <a:extLst>
              <a:ext uri="{FF2B5EF4-FFF2-40B4-BE49-F238E27FC236}">
                <a16:creationId xmlns:a16="http://schemas.microsoft.com/office/drawing/2014/main" id="{F7644D07-2809-4941-A19D-F802864AE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648" y="3833827"/>
            <a:ext cx="2693339" cy="1758703"/>
          </a:xfrm>
          <a:prstGeom prst="rect">
            <a:avLst/>
          </a:prstGeom>
        </p:spPr>
      </p:pic>
      <p:pic>
        <p:nvPicPr>
          <p:cNvPr id="7" name="Picture 6">
            <a:extLst>
              <a:ext uri="{FF2B5EF4-FFF2-40B4-BE49-F238E27FC236}">
                <a16:creationId xmlns:a16="http://schemas.microsoft.com/office/drawing/2014/main" id="{88A40AC2-2AB7-124F-B576-1B6BF34C18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007" y="2252933"/>
            <a:ext cx="2671679" cy="1791597"/>
          </a:xfrm>
          <a:prstGeom prst="rect">
            <a:avLst/>
          </a:prstGeom>
        </p:spPr>
      </p:pic>
      <p:sp>
        <p:nvSpPr>
          <p:cNvPr id="8" name="TextBox 7">
            <a:extLst>
              <a:ext uri="{FF2B5EF4-FFF2-40B4-BE49-F238E27FC236}">
                <a16:creationId xmlns:a16="http://schemas.microsoft.com/office/drawing/2014/main" id="{2E22106C-DE64-EC42-8E76-8D6B3D4A73AF}"/>
              </a:ext>
            </a:extLst>
          </p:cNvPr>
          <p:cNvSpPr txBox="1"/>
          <p:nvPr/>
        </p:nvSpPr>
        <p:spPr>
          <a:xfrm>
            <a:off x="563092" y="3269051"/>
            <a:ext cx="1752403" cy="461665"/>
          </a:xfrm>
          <a:prstGeom prst="rect">
            <a:avLst/>
          </a:prstGeom>
          <a:noFill/>
        </p:spPr>
        <p:txBody>
          <a:bodyPr wrap="none" rtlCol="0">
            <a:spAutoFit/>
          </a:bodyPr>
          <a:lstStyle/>
          <a:p>
            <a:r>
              <a:rPr lang="en-US" sz="2400" dirty="0"/>
              <a:t>Wink Sink #</a:t>
            </a:r>
            <a:r>
              <a:rPr lang="en-US" dirty="0"/>
              <a:t>2</a:t>
            </a:r>
          </a:p>
        </p:txBody>
      </p:sp>
      <p:sp>
        <p:nvSpPr>
          <p:cNvPr id="9" name="TextBox 8">
            <a:extLst>
              <a:ext uri="{FF2B5EF4-FFF2-40B4-BE49-F238E27FC236}">
                <a16:creationId xmlns:a16="http://schemas.microsoft.com/office/drawing/2014/main" id="{8C9B050B-3543-BD40-9A05-5158C3E1BF11}"/>
              </a:ext>
            </a:extLst>
          </p:cNvPr>
          <p:cNvSpPr txBox="1"/>
          <p:nvPr/>
        </p:nvSpPr>
        <p:spPr>
          <a:xfrm>
            <a:off x="3011426" y="4484296"/>
            <a:ext cx="3043269" cy="830997"/>
          </a:xfrm>
          <a:prstGeom prst="rect">
            <a:avLst/>
          </a:prstGeom>
          <a:noFill/>
        </p:spPr>
        <p:txBody>
          <a:bodyPr wrap="none" rtlCol="0">
            <a:spAutoFit/>
          </a:bodyPr>
          <a:lstStyle/>
          <a:p>
            <a:pPr algn="ctr"/>
            <a:r>
              <a:rPr lang="en-US" sz="2400" dirty="0"/>
              <a:t>65-acre Lake Boehmer </a:t>
            </a:r>
          </a:p>
          <a:p>
            <a:pPr algn="ctr"/>
            <a:r>
              <a:rPr lang="en-US" sz="2400" dirty="0"/>
              <a:t>’Texas Dead Sea’</a:t>
            </a:r>
          </a:p>
        </p:txBody>
      </p:sp>
      <p:sp>
        <p:nvSpPr>
          <p:cNvPr id="10" name="TextBox 9">
            <a:extLst>
              <a:ext uri="{FF2B5EF4-FFF2-40B4-BE49-F238E27FC236}">
                <a16:creationId xmlns:a16="http://schemas.microsoft.com/office/drawing/2014/main" id="{76206BA6-EE71-9D4B-BA8E-C5EECAB41291}"/>
              </a:ext>
            </a:extLst>
          </p:cNvPr>
          <p:cNvSpPr txBox="1"/>
          <p:nvPr/>
        </p:nvSpPr>
        <p:spPr>
          <a:xfrm>
            <a:off x="3736476" y="1791268"/>
            <a:ext cx="1918217" cy="461665"/>
          </a:xfrm>
          <a:prstGeom prst="rect">
            <a:avLst/>
          </a:prstGeom>
          <a:noFill/>
        </p:spPr>
        <p:txBody>
          <a:bodyPr wrap="none" rtlCol="0">
            <a:spAutoFit/>
          </a:bodyPr>
          <a:lstStyle/>
          <a:p>
            <a:r>
              <a:rPr lang="en-US" sz="2400" dirty="0"/>
              <a:t>Holladay Hole</a:t>
            </a:r>
          </a:p>
        </p:txBody>
      </p:sp>
      <p:pic>
        <p:nvPicPr>
          <p:cNvPr id="11" name="Picture 10">
            <a:extLst>
              <a:ext uri="{FF2B5EF4-FFF2-40B4-BE49-F238E27FC236}">
                <a16:creationId xmlns:a16="http://schemas.microsoft.com/office/drawing/2014/main" id="{EA8DB9B8-8A2B-494B-8401-FD6155BEFC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0267" y="1795783"/>
            <a:ext cx="5799852" cy="2740394"/>
          </a:xfrm>
          <a:prstGeom prst="rect">
            <a:avLst/>
          </a:prstGeom>
        </p:spPr>
      </p:pic>
      <p:sp>
        <p:nvSpPr>
          <p:cNvPr id="2" name="TextBox 1">
            <a:extLst>
              <a:ext uri="{FF2B5EF4-FFF2-40B4-BE49-F238E27FC236}">
                <a16:creationId xmlns:a16="http://schemas.microsoft.com/office/drawing/2014/main" id="{90B33F30-282F-5746-ACC0-37B19034C0AD}"/>
              </a:ext>
            </a:extLst>
          </p:cNvPr>
          <p:cNvSpPr txBox="1"/>
          <p:nvPr/>
        </p:nvSpPr>
        <p:spPr>
          <a:xfrm>
            <a:off x="6946490" y="4713178"/>
            <a:ext cx="4085304" cy="461665"/>
          </a:xfrm>
          <a:prstGeom prst="rect">
            <a:avLst/>
          </a:prstGeom>
          <a:noFill/>
        </p:spPr>
        <p:txBody>
          <a:bodyPr wrap="square" rtlCol="0">
            <a:spAutoFit/>
          </a:bodyPr>
          <a:lstStyle/>
          <a:p>
            <a:r>
              <a:rPr lang="en-US" sz="2400" b="1" dirty="0"/>
              <a:t>Deep Disposal - Earthquakes</a:t>
            </a:r>
          </a:p>
        </p:txBody>
      </p:sp>
      <p:sp>
        <p:nvSpPr>
          <p:cNvPr id="12" name="TextBox 11">
            <a:extLst>
              <a:ext uri="{FF2B5EF4-FFF2-40B4-BE49-F238E27FC236}">
                <a16:creationId xmlns:a16="http://schemas.microsoft.com/office/drawing/2014/main" id="{3B1B8C36-E62F-F34E-8DA1-C772A8021C8F}"/>
              </a:ext>
            </a:extLst>
          </p:cNvPr>
          <p:cNvSpPr txBox="1"/>
          <p:nvPr/>
        </p:nvSpPr>
        <p:spPr>
          <a:xfrm>
            <a:off x="563092" y="877717"/>
            <a:ext cx="5463594" cy="461665"/>
          </a:xfrm>
          <a:prstGeom prst="rect">
            <a:avLst/>
          </a:prstGeom>
          <a:noFill/>
        </p:spPr>
        <p:txBody>
          <a:bodyPr wrap="square" rtlCol="0">
            <a:spAutoFit/>
          </a:bodyPr>
          <a:lstStyle/>
          <a:p>
            <a:r>
              <a:rPr lang="en-US" sz="2400" b="1" dirty="0"/>
              <a:t>Shallow Disposal – Ecological Impacts</a:t>
            </a:r>
          </a:p>
        </p:txBody>
      </p:sp>
      <p:sp>
        <p:nvSpPr>
          <p:cNvPr id="13" name="Rectangle 12">
            <a:extLst>
              <a:ext uri="{FF2B5EF4-FFF2-40B4-BE49-F238E27FC236}">
                <a16:creationId xmlns:a16="http://schemas.microsoft.com/office/drawing/2014/main" id="{35021319-4AEB-A94B-8B15-C38008AA7B7C}"/>
              </a:ext>
            </a:extLst>
          </p:cNvPr>
          <p:cNvSpPr/>
          <p:nvPr/>
        </p:nvSpPr>
        <p:spPr>
          <a:xfrm>
            <a:off x="11322138" y="6244243"/>
            <a:ext cx="301686" cy="369332"/>
          </a:xfrm>
          <a:prstGeom prst="rect">
            <a:avLst/>
          </a:prstGeom>
        </p:spPr>
        <p:txBody>
          <a:bodyPr wrap="none">
            <a:spAutoFit/>
          </a:bodyPr>
          <a:lstStyle/>
          <a:p>
            <a:fld id="{9D3146E3-F73F-AF46-B607-AA7918CFC1D6}" type="slidenum">
              <a:rPr lang="en-US">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227567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D304A2-884A-BA46-A8F5-7871BDE9E2C0}"/>
              </a:ext>
            </a:extLst>
          </p:cNvPr>
          <p:cNvSpPr>
            <a:spLocks noGrp="1"/>
          </p:cNvSpPr>
          <p:nvPr>
            <p:ph idx="1"/>
          </p:nvPr>
        </p:nvSpPr>
        <p:spPr>
          <a:xfrm>
            <a:off x="269135" y="707646"/>
            <a:ext cx="11715118" cy="4698002"/>
          </a:xfrm>
        </p:spPr>
        <p:txBody>
          <a:bodyPr>
            <a:normAutofit/>
          </a:bodyPr>
          <a:lstStyle/>
          <a:p>
            <a:r>
              <a:rPr lang="en-US" dirty="0"/>
              <a:t>At 2018 production, OCD estimated New Mexico had 10 years of disposal</a:t>
            </a:r>
          </a:p>
          <a:p>
            <a:r>
              <a:rPr lang="en-US" dirty="0"/>
              <a:t>Production has doubled since 2018- oil and gas provides 50% of state revenue</a:t>
            </a:r>
          </a:p>
          <a:p>
            <a:r>
              <a:rPr lang="en-US" dirty="0"/>
              <a:t>200,000 </a:t>
            </a:r>
            <a:r>
              <a:rPr lang="en-US" dirty="0" err="1"/>
              <a:t>acft</a:t>
            </a:r>
            <a:r>
              <a:rPr lang="en-US" dirty="0"/>
              <a:t>/yr of PW  </a:t>
            </a:r>
          </a:p>
        </p:txBody>
      </p:sp>
      <p:sp>
        <p:nvSpPr>
          <p:cNvPr id="4" name="Title 3">
            <a:extLst>
              <a:ext uri="{FF2B5EF4-FFF2-40B4-BE49-F238E27FC236}">
                <a16:creationId xmlns:a16="http://schemas.microsoft.com/office/drawing/2014/main" id="{F8958026-CA21-FC49-8CB3-B37389EC5A12}"/>
              </a:ext>
            </a:extLst>
          </p:cNvPr>
          <p:cNvSpPr>
            <a:spLocks noGrp="1"/>
          </p:cNvSpPr>
          <p:nvPr>
            <p:ph type="title"/>
          </p:nvPr>
        </p:nvSpPr>
        <p:spPr>
          <a:xfrm>
            <a:off x="269135" y="0"/>
            <a:ext cx="11862098" cy="707645"/>
          </a:xfrm>
        </p:spPr>
        <p:txBody>
          <a:bodyPr>
            <a:normAutofit/>
          </a:bodyPr>
          <a:lstStyle/>
          <a:p>
            <a:pPr algn="ctr"/>
            <a:r>
              <a:rPr lang="en-US" sz="3200" b="0" dirty="0">
                <a:solidFill>
                  <a:srgbClr val="8C0B41"/>
                </a:solidFill>
                <a:latin typeface="Arial" panose="020B0604020202020204" pitchFamily="34" charset="0"/>
                <a:cs typeface="Arial" panose="020B0604020202020204" pitchFamily="34" charset="0"/>
              </a:rPr>
              <a:t> Alternative to Disposal is Needed in NM Permian Basin </a:t>
            </a:r>
          </a:p>
        </p:txBody>
      </p:sp>
      <p:sp>
        <p:nvSpPr>
          <p:cNvPr id="9" name="Oval 8">
            <a:extLst>
              <a:ext uri="{FF2B5EF4-FFF2-40B4-BE49-F238E27FC236}">
                <a16:creationId xmlns:a16="http://schemas.microsoft.com/office/drawing/2014/main" id="{B6485EEF-13DA-7143-BFC0-628A066FD326}"/>
              </a:ext>
            </a:extLst>
          </p:cNvPr>
          <p:cNvSpPr/>
          <p:nvPr/>
        </p:nvSpPr>
        <p:spPr>
          <a:xfrm>
            <a:off x="5103177" y="3814299"/>
            <a:ext cx="88490" cy="106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Calibri" panose="020F0502020204030204"/>
              <a:ea typeface="+mn-ea"/>
              <a:cs typeface="+mn-cs"/>
            </a:endParaRPr>
          </a:p>
        </p:txBody>
      </p:sp>
      <p:sp>
        <p:nvSpPr>
          <p:cNvPr id="11" name="Slide Number Placeholder 8">
            <a:extLst>
              <a:ext uri="{FF2B5EF4-FFF2-40B4-BE49-F238E27FC236}">
                <a16:creationId xmlns:a16="http://schemas.microsoft.com/office/drawing/2014/main" id="{F5D3B6C9-EA14-BC43-9C21-C5C3597F8EDB}"/>
              </a:ext>
            </a:extLst>
          </p:cNvPr>
          <p:cNvSpPr txBox="1">
            <a:spLocks/>
          </p:cNvSpPr>
          <p:nvPr/>
        </p:nvSpPr>
        <p:spPr>
          <a:xfrm>
            <a:off x="11364439" y="6307034"/>
            <a:ext cx="76679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EFFFF"/>
                </a:solidFill>
                <a:latin typeface="Calibri" panose="020F0502020204030204"/>
              </a:rPr>
              <a:t>7</a:t>
            </a:r>
            <a:endParaRPr kumimoji="0" lang="en-US" sz="1800" b="1"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6E6A998-D47E-0448-83D4-852972C1AA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2503" y="1864842"/>
            <a:ext cx="5266665" cy="3704600"/>
          </a:xfrm>
          <a:prstGeom prst="rect">
            <a:avLst/>
          </a:prstGeom>
        </p:spPr>
      </p:pic>
      <p:pic>
        <p:nvPicPr>
          <p:cNvPr id="2" name="Picture 1">
            <a:extLst>
              <a:ext uri="{FF2B5EF4-FFF2-40B4-BE49-F238E27FC236}">
                <a16:creationId xmlns:a16="http://schemas.microsoft.com/office/drawing/2014/main" id="{CD755CAE-952F-9241-94F5-92502A9ACE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387" y="2138720"/>
            <a:ext cx="6063932" cy="3457345"/>
          </a:xfrm>
          <a:prstGeom prst="rect">
            <a:avLst/>
          </a:prstGeom>
        </p:spPr>
      </p:pic>
      <p:sp>
        <p:nvSpPr>
          <p:cNvPr id="3" name="Oval 2">
            <a:extLst>
              <a:ext uri="{FF2B5EF4-FFF2-40B4-BE49-F238E27FC236}">
                <a16:creationId xmlns:a16="http://schemas.microsoft.com/office/drawing/2014/main" id="{98D4D18C-E9D0-904E-844D-AB38EEB17B35}"/>
              </a:ext>
            </a:extLst>
          </p:cNvPr>
          <p:cNvSpPr/>
          <p:nvPr/>
        </p:nvSpPr>
        <p:spPr>
          <a:xfrm>
            <a:off x="4957353" y="3717142"/>
            <a:ext cx="190069" cy="194313"/>
          </a:xfrm>
          <a:prstGeom prst="ellipse">
            <a:avLst/>
          </a:prstGeom>
          <a:solidFill>
            <a:srgbClr val="8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97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1C7E-F34B-1E7F-90B5-A4C10569B865}"/>
              </a:ext>
            </a:extLst>
          </p:cNvPr>
          <p:cNvSpPr>
            <a:spLocks noGrp="1"/>
          </p:cNvSpPr>
          <p:nvPr>
            <p:ph type="title"/>
          </p:nvPr>
        </p:nvSpPr>
        <p:spPr>
          <a:xfrm>
            <a:off x="0" y="44754"/>
            <a:ext cx="12192000" cy="815927"/>
          </a:xfrm>
        </p:spPr>
        <p:txBody>
          <a:bodyPr>
            <a:normAutofit/>
          </a:bodyPr>
          <a:lstStyle/>
          <a:p>
            <a:r>
              <a:rPr lang="en-US" sz="3600" dirty="0">
                <a:latin typeface="+mn-lt"/>
              </a:rPr>
              <a:t>   </a:t>
            </a:r>
            <a:r>
              <a:rPr lang="en-US" sz="3600" b="0" dirty="0">
                <a:latin typeface="+mn-lt"/>
              </a:rPr>
              <a:t>2019 New Mexico Produced Water Act –Driving Stewardship </a:t>
            </a:r>
          </a:p>
        </p:txBody>
      </p:sp>
      <p:sp>
        <p:nvSpPr>
          <p:cNvPr id="4" name="TextBox 3">
            <a:extLst>
              <a:ext uri="{FF2B5EF4-FFF2-40B4-BE49-F238E27FC236}">
                <a16:creationId xmlns:a16="http://schemas.microsoft.com/office/drawing/2014/main" id="{CC669EC6-CAFE-504E-FBA3-B53AF7120242}"/>
              </a:ext>
            </a:extLst>
          </p:cNvPr>
          <p:cNvSpPr txBox="1"/>
          <p:nvPr/>
        </p:nvSpPr>
        <p:spPr>
          <a:xfrm>
            <a:off x="4962690" y="860681"/>
            <a:ext cx="6532572" cy="4216539"/>
          </a:xfrm>
          <a:prstGeom prst="rect">
            <a:avLst/>
          </a:prstGeom>
          <a:noFill/>
        </p:spPr>
        <p:txBody>
          <a:bodyPr wrap="square">
            <a:spAutoFit/>
          </a:bodyPr>
          <a:lstStyle/>
          <a:p>
            <a:pPr algn="just"/>
            <a:r>
              <a:rPr lang="en-US" sz="2800" b="1" dirty="0"/>
              <a:t>What is the 2019  “Produced Water Act”? </a:t>
            </a:r>
          </a:p>
          <a:p>
            <a:pPr marL="342900" indent="-342900" algn="just">
              <a:buFont typeface="Arial" panose="020B0604020202020204" pitchFamily="34" charset="0"/>
              <a:buChar char="•"/>
            </a:pPr>
            <a:r>
              <a:rPr lang="en-US" sz="2400" dirty="0"/>
              <a:t>Passed as part of House Bill 546 (HB 546) in the 2019 New Mexico Legislative Session, </a:t>
            </a:r>
          </a:p>
          <a:p>
            <a:pPr marL="342900" indent="-342900" algn="just">
              <a:buFont typeface="Arial" panose="020B0604020202020204" pitchFamily="34" charset="0"/>
              <a:buChar char="•"/>
            </a:pPr>
            <a:r>
              <a:rPr lang="en-US" sz="2400" dirty="0"/>
              <a:t>Provides jurisdictional and legal clarity over produced water management and ownership in New Mexico, and</a:t>
            </a:r>
          </a:p>
          <a:p>
            <a:pPr marL="342900" indent="-342900" algn="just">
              <a:buFont typeface="Arial" panose="020B0604020202020204" pitchFamily="34" charset="0"/>
              <a:buChar char="•"/>
            </a:pPr>
            <a:r>
              <a:rPr lang="en-US" sz="2400" dirty="0"/>
              <a:t>Encourages the oil and natural gas industry to favor reuse, recycling and treatment options instead of a reliance on limited fresh water resources for drilling and fracking and deep well injection.</a:t>
            </a:r>
          </a:p>
        </p:txBody>
      </p:sp>
      <p:pic>
        <p:nvPicPr>
          <p:cNvPr id="6" name="Picture 5">
            <a:extLst>
              <a:ext uri="{FF2B5EF4-FFF2-40B4-BE49-F238E27FC236}">
                <a16:creationId xmlns:a16="http://schemas.microsoft.com/office/drawing/2014/main" id="{CFAAD3EF-811D-410D-4E7E-73151466C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6782" y="860681"/>
            <a:ext cx="3606406" cy="4671806"/>
          </a:xfrm>
          <a:prstGeom prst="rect">
            <a:avLst/>
          </a:prstGeom>
        </p:spPr>
      </p:pic>
      <p:sp>
        <p:nvSpPr>
          <p:cNvPr id="3" name="Footer Placeholder 2">
            <a:extLst>
              <a:ext uri="{FF2B5EF4-FFF2-40B4-BE49-F238E27FC236}">
                <a16:creationId xmlns:a16="http://schemas.microsoft.com/office/drawing/2014/main" id="{32ADFFD7-5EC7-0B46-B2CA-490880A65F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EDC638-CE21-454B-BFBB-F7379E9AAC87}"/>
              </a:ext>
            </a:extLst>
          </p:cNvPr>
          <p:cNvSpPr>
            <a:spLocks noGrp="1"/>
          </p:cNvSpPr>
          <p:nvPr>
            <p:ph type="sldNum" sz="quarter" idx="12"/>
          </p:nvPr>
        </p:nvSpPr>
        <p:spPr/>
        <p:txBody>
          <a:bodyPr/>
          <a:lstStyle/>
          <a:p>
            <a:fld id="{B77EE1C1-2EAD-4B46-9513-80C2CCF426B9}" type="slidenum">
              <a:rPr lang="en-US" smtClean="0"/>
              <a:t>8</a:t>
            </a:fld>
            <a:endParaRPr lang="en-US"/>
          </a:p>
        </p:txBody>
      </p:sp>
      <p:sp>
        <p:nvSpPr>
          <p:cNvPr id="7" name="Slide Number Placeholder 5">
            <a:extLst>
              <a:ext uri="{FF2B5EF4-FFF2-40B4-BE49-F238E27FC236}">
                <a16:creationId xmlns:a16="http://schemas.microsoft.com/office/drawing/2014/main" id="{C1BACEA3-98FC-CA40-957E-8C86D0A45BAF}"/>
              </a:ext>
            </a:extLst>
          </p:cNvPr>
          <p:cNvSpPr txBox="1">
            <a:spLocks/>
          </p:cNvSpPr>
          <p:nvPr/>
        </p:nvSpPr>
        <p:spPr>
          <a:xfrm>
            <a:off x="11286695" y="6151655"/>
            <a:ext cx="655400" cy="3650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AE6EC-EA12-374C-A84A-17A4DA827C49}"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55245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1625AB2-4464-A34F-B03B-D758F6D13E91}"/>
              </a:ext>
            </a:extLst>
          </p:cNvPr>
          <p:cNvSpPr txBox="1">
            <a:spLocks noGrp="1"/>
          </p:cNvSpPr>
          <p:nvPr>
            <p:ph type="title"/>
          </p:nvPr>
        </p:nvSpPr>
        <p:spPr>
          <a:xfrm>
            <a:off x="1006029" y="43522"/>
            <a:ext cx="11037667" cy="703561"/>
          </a:xfrm>
          <a:prstGeom prst="rect">
            <a:avLst/>
          </a:prstGeom>
        </p:spPr>
        <p:txBody>
          <a:bodyPr vert="horz" lIns="68562" tIns="34281" rIns="68562" bIns="34281" rtlCol="0" anchor="ctr">
            <a:noAutofit/>
          </a:bodyPr>
          <a:lstStyle>
            <a:lvl1pPr algn="l" defTabSz="914400" rtl="0" eaLnBrk="1" latinLnBrk="0" hangingPunct="1">
              <a:lnSpc>
                <a:spcPct val="90000"/>
              </a:lnSpc>
              <a:spcBef>
                <a:spcPct val="0"/>
              </a:spcBef>
              <a:buNone/>
              <a:defRPr sz="4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3600" b="0" dirty="0">
                <a:solidFill>
                  <a:srgbClr val="8C0B41"/>
                </a:solidFill>
                <a:latin typeface="+mn-lt"/>
              </a:rPr>
              <a:t>2020 EPA National Water Reuse Action Plan</a:t>
            </a:r>
          </a:p>
        </p:txBody>
      </p:sp>
      <p:sp>
        <p:nvSpPr>
          <p:cNvPr id="5" name="Content Placeholder 4">
            <a:extLst>
              <a:ext uri="{FF2B5EF4-FFF2-40B4-BE49-F238E27FC236}">
                <a16:creationId xmlns:a16="http://schemas.microsoft.com/office/drawing/2014/main" id="{39A04364-EA78-FD40-A409-5DF5C8772F21}"/>
              </a:ext>
            </a:extLst>
          </p:cNvPr>
          <p:cNvSpPr>
            <a:spLocks noGrp="1"/>
          </p:cNvSpPr>
          <p:nvPr>
            <p:ph idx="1"/>
          </p:nvPr>
        </p:nvSpPr>
        <p:spPr>
          <a:xfrm>
            <a:off x="4684542" y="685301"/>
            <a:ext cx="7359153" cy="5771154"/>
          </a:xfrm>
        </p:spPr>
        <p:txBody>
          <a:bodyPr>
            <a:normAutofit/>
          </a:bodyPr>
          <a:lstStyle/>
          <a:p>
            <a:r>
              <a:rPr lang="en-US" sz="2999" dirty="0">
                <a:latin typeface="Calibri" panose="020F0502020204030204" pitchFamily="34" charset="0"/>
                <a:ea typeface="Times New Roman" panose="02020603050405020304" pitchFamily="18" charset="0"/>
              </a:rPr>
              <a:t>Focus on the fit-for-purpose treatment and  reuse of waste water   </a:t>
            </a:r>
          </a:p>
          <a:p>
            <a:r>
              <a:rPr lang="en-US" sz="2999" dirty="0"/>
              <a:t>Five major programmatic areas:</a:t>
            </a:r>
          </a:p>
          <a:p>
            <a:pPr lvl="1"/>
            <a:r>
              <a:rPr lang="en-US" sz="2599" dirty="0">
                <a:solidFill>
                  <a:srgbClr val="267385"/>
                </a:solidFill>
              </a:rPr>
              <a:t>Thermo-electric cooling water</a:t>
            </a:r>
          </a:p>
          <a:p>
            <a:pPr lvl="1"/>
            <a:r>
              <a:rPr lang="en-US" sz="2599" dirty="0">
                <a:solidFill>
                  <a:srgbClr val="267385"/>
                </a:solidFill>
              </a:rPr>
              <a:t>Agricultural waste water </a:t>
            </a:r>
          </a:p>
          <a:p>
            <a:pPr lvl="1"/>
            <a:r>
              <a:rPr lang="en-US" sz="2599" dirty="0">
                <a:solidFill>
                  <a:srgbClr val="267385"/>
                </a:solidFill>
              </a:rPr>
              <a:t>Municipal waste water</a:t>
            </a:r>
          </a:p>
          <a:p>
            <a:pPr lvl="1"/>
            <a:r>
              <a:rPr lang="en-US" sz="2599" u="sng" dirty="0">
                <a:solidFill>
                  <a:srgbClr val="267385"/>
                </a:solidFill>
              </a:rPr>
              <a:t>Produced water</a:t>
            </a:r>
          </a:p>
          <a:p>
            <a:pPr lvl="1"/>
            <a:r>
              <a:rPr lang="en-US" sz="2599" dirty="0">
                <a:solidFill>
                  <a:srgbClr val="267385"/>
                </a:solidFill>
              </a:rPr>
              <a:t>Storm water</a:t>
            </a:r>
          </a:p>
          <a:p>
            <a:r>
              <a:rPr lang="en-US" sz="2999" dirty="0"/>
              <a:t>Produced water milestones in Section</a:t>
            </a:r>
            <a:r>
              <a:rPr lang="en-US" dirty="0"/>
              <a:t> 2.4.2 of the WRAP include collaboration and outreach with WRA and industry </a:t>
            </a:r>
            <a:endParaRPr lang="en-US" sz="2999" dirty="0"/>
          </a:p>
        </p:txBody>
      </p:sp>
      <p:sp>
        <p:nvSpPr>
          <p:cNvPr id="10" name="Rectangle 9">
            <a:extLst>
              <a:ext uri="{FF2B5EF4-FFF2-40B4-BE49-F238E27FC236}">
                <a16:creationId xmlns:a16="http://schemas.microsoft.com/office/drawing/2014/main" id="{87C25992-B8BC-424F-BAB6-E666D0E1B2F6}"/>
              </a:ext>
            </a:extLst>
          </p:cNvPr>
          <p:cNvSpPr/>
          <p:nvPr/>
        </p:nvSpPr>
        <p:spPr>
          <a:xfrm>
            <a:off x="1791522" y="5579167"/>
            <a:ext cx="272761" cy="300004"/>
          </a:xfrm>
          <a:prstGeom prst="rect">
            <a:avLst/>
          </a:prstGeom>
        </p:spPr>
        <p:txBody>
          <a:bodyPr wrap="none">
            <a:spAutoFit/>
          </a:bodyPr>
          <a:lstStyle/>
          <a:p>
            <a:pPr defTabSz="685594"/>
            <a:fld id="{9D3146E3-F73F-AF46-B607-AA7918CFC1D6}" type="slidenum">
              <a:rPr lang="en-US" sz="1350">
                <a:solidFill>
                  <a:srgbClr val="FEFFFF"/>
                </a:solidFill>
                <a:latin typeface="Calibri" panose="020F0502020204030204"/>
              </a:rPr>
              <a:pPr defTabSz="685594"/>
              <a:t>9</a:t>
            </a:fld>
            <a:endParaRPr lang="en-US" sz="1350" dirty="0">
              <a:solidFill>
                <a:srgbClr val="FEFFFF"/>
              </a:solidFill>
              <a:latin typeface="Calibri" panose="020F0502020204030204"/>
            </a:endParaRPr>
          </a:p>
        </p:txBody>
      </p:sp>
      <p:pic>
        <p:nvPicPr>
          <p:cNvPr id="3" name="Picture 2">
            <a:extLst>
              <a:ext uri="{FF2B5EF4-FFF2-40B4-BE49-F238E27FC236}">
                <a16:creationId xmlns:a16="http://schemas.microsoft.com/office/drawing/2014/main" id="{DC94D638-74A8-1545-B078-1A449AEB24D7}"/>
              </a:ext>
            </a:extLst>
          </p:cNvPr>
          <p:cNvPicPr>
            <a:picLocks noChangeAspect="1"/>
          </p:cNvPicPr>
          <p:nvPr/>
        </p:nvPicPr>
        <p:blipFill>
          <a:blip r:embed="rId3" cstate="print"/>
          <a:stretch>
            <a:fillRect/>
          </a:stretch>
        </p:blipFill>
        <p:spPr>
          <a:xfrm>
            <a:off x="1006028" y="836754"/>
            <a:ext cx="3235052" cy="4165128"/>
          </a:xfrm>
          <a:prstGeom prst="rect">
            <a:avLst/>
          </a:prstGeom>
          <a:ln>
            <a:solidFill>
              <a:schemeClr val="tx1"/>
            </a:solidFill>
          </a:ln>
        </p:spPr>
      </p:pic>
      <p:sp>
        <p:nvSpPr>
          <p:cNvPr id="6" name="Slide Number Placeholder 5">
            <a:extLst>
              <a:ext uri="{FF2B5EF4-FFF2-40B4-BE49-F238E27FC236}">
                <a16:creationId xmlns:a16="http://schemas.microsoft.com/office/drawing/2014/main" id="{D8C95D1D-768D-4B45-9180-7E0556B240B8}"/>
              </a:ext>
            </a:extLst>
          </p:cNvPr>
          <p:cNvSpPr>
            <a:spLocks noGrp="1"/>
          </p:cNvSpPr>
          <p:nvPr>
            <p:ph type="sldNum" sz="quarter" idx="12"/>
          </p:nvPr>
        </p:nvSpPr>
        <p:spPr>
          <a:xfrm>
            <a:off x="11388295" y="6147080"/>
            <a:ext cx="655400" cy="365030"/>
          </a:xfrm>
        </p:spPr>
        <p:txBody>
          <a:bodyPr/>
          <a:lstStyle/>
          <a:p>
            <a:fld id="{D1FAE6EC-EA12-374C-A84A-17A4DA827C49}" type="slidenum">
              <a:rPr lang="en-US">
                <a:solidFill>
                  <a:schemeClr val="bg1"/>
                </a:solidFill>
              </a:rPr>
              <a:t>9</a:t>
            </a:fld>
            <a:endParaRPr lang="en-US" dirty="0">
              <a:solidFill>
                <a:schemeClr val="bg1"/>
              </a:solidFill>
            </a:endParaRPr>
          </a:p>
        </p:txBody>
      </p:sp>
      <p:sp>
        <p:nvSpPr>
          <p:cNvPr id="4" name="Rectangle 3">
            <a:extLst>
              <a:ext uri="{FF2B5EF4-FFF2-40B4-BE49-F238E27FC236}">
                <a16:creationId xmlns:a16="http://schemas.microsoft.com/office/drawing/2014/main" id="{6A0C9122-EBE8-9449-A11B-C119FFD47996}"/>
              </a:ext>
            </a:extLst>
          </p:cNvPr>
          <p:cNvSpPr/>
          <p:nvPr/>
        </p:nvSpPr>
        <p:spPr>
          <a:xfrm>
            <a:off x="110535" y="5129004"/>
            <a:ext cx="5026038" cy="923330"/>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rPr>
              <a:t>Two of the United Nations’ </a:t>
            </a:r>
            <a:r>
              <a:rPr lang="en-US" dirty="0">
                <a:solidFill>
                  <a:srgbClr val="1E5B9E"/>
                </a:solidFill>
                <a:latin typeface="Calibri" panose="020F0502020204030204" pitchFamily="34" charset="0"/>
                <a:ea typeface="Times New Roman" panose="02020603050405020304" pitchFamily="18" charset="0"/>
              </a:rPr>
              <a:t>Sustainable Development Goals </a:t>
            </a:r>
            <a:r>
              <a:rPr lang="en-US" b="1" dirty="0">
                <a:solidFill>
                  <a:srgbClr val="252A3F"/>
                </a:solidFill>
                <a:latin typeface="Calibri" panose="020F0502020204030204" pitchFamily="34" charset="0"/>
                <a:ea typeface="Times New Roman" panose="02020603050405020304" pitchFamily="18" charset="0"/>
              </a:rPr>
              <a:t>are</a:t>
            </a:r>
            <a:r>
              <a:rPr lang="en-US" dirty="0">
                <a:solidFill>
                  <a:srgbClr val="1E5B9E"/>
                </a:solidFill>
                <a:latin typeface="Calibri" panose="020F0502020204030204" pitchFamily="34" charset="0"/>
                <a:ea typeface="Times New Roman" panose="02020603050405020304" pitchFamily="18" charset="0"/>
              </a:rPr>
              <a:t> </a:t>
            </a:r>
            <a:r>
              <a:rPr lang="en-US" b="1" dirty="0">
                <a:latin typeface="Calibri" panose="020F0502020204030204" pitchFamily="34" charset="0"/>
                <a:ea typeface="Times New Roman" panose="02020603050405020304" pitchFamily="18" charset="0"/>
              </a:rPr>
              <a:t>water reuse as key to a more sustainable future.</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7964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1"/>
</p:tagLst>
</file>

<file path=ppt/tags/tag2.xml><?xml version="1.0" encoding="utf-8"?>
<p:tagLst xmlns:a="http://schemas.openxmlformats.org/drawingml/2006/main" xmlns:r="http://schemas.openxmlformats.org/officeDocument/2006/relationships" xmlns:p="http://schemas.openxmlformats.org/presentationml/2006/main">
  <p:tag name="AS_UNIQUEID" val="91"/>
</p:tagLst>
</file>

<file path=ppt/theme/theme1.xml><?xml version="1.0" encoding="utf-8"?>
<a:theme xmlns:a="http://schemas.openxmlformats.org/drawingml/2006/main" name="NMSU_2019">
  <a:themeElements>
    <a:clrScheme name="NMSU_2019">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SU_2019" id="{F3039E45-AD72-2745-91F4-8F90602B2064}" vid="{36F2A75D-F91E-5C47-8EE5-76E117038A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NMSU_2019</Template>
  <TotalTime>7271</TotalTime>
  <Words>1059</Words>
  <Application>Microsoft Macintosh PowerPoint</Application>
  <PresentationFormat>Widescreen</PresentationFormat>
  <Paragraphs>165</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Google Sans</vt:lpstr>
      <vt:lpstr>Tahoma</vt:lpstr>
      <vt:lpstr>Times New Roman</vt:lpstr>
      <vt:lpstr>NMSU_2019</vt:lpstr>
      <vt:lpstr>  Produced Water Stewardship and Environmental Stewardship A Changing Landscape    </vt:lpstr>
      <vt:lpstr>Presentation Overview</vt:lpstr>
      <vt:lpstr>Why Consider Treating and Reusing Produced Water</vt:lpstr>
      <vt:lpstr>Carlsbad Brine Well – Using Fresh water to make brine for Drilling</vt:lpstr>
      <vt:lpstr>Over Injection of Produced Water Induces Seismic Activity  in O&amp;G Regions in NM</vt:lpstr>
      <vt:lpstr>Lack of Produced Water/Environmental Stewardship In TX Too</vt:lpstr>
      <vt:lpstr> Alternative to Disposal is Needed in NM Permian Basin </vt:lpstr>
      <vt:lpstr>   2019 New Mexico Produced Water Act –Driving Stewardship </vt:lpstr>
      <vt:lpstr>2020 EPA National Water Reuse Action Plan</vt:lpstr>
      <vt:lpstr> States with Produced Water Recycling and Reuse Efforts</vt:lpstr>
      <vt:lpstr>Water Supply Growth Drives Economic Growth </vt:lpstr>
      <vt:lpstr>Produced Water Treatment Needed for Recycling and Reuse  </vt:lpstr>
      <vt:lpstr>Affect of Produced Water Recycling Regulations  on Fresh Water Use </vt:lpstr>
      <vt:lpstr>     Produced Water Treatment for Recycling in Oil and Gas</vt:lpstr>
      <vt:lpstr>Western States Treated Produced Water Reuse for  Land and Agriculture in TX, CA, and WY</vt:lpstr>
      <vt:lpstr>GWPC Opportunities to Support Improved Produced Water  and Environmental Stewardship</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Mike Hightower</cp:lastModifiedBy>
  <cp:revision>395</cp:revision>
  <cp:lastPrinted>2023-07-19T13:50:17Z</cp:lastPrinted>
  <dcterms:created xsi:type="dcterms:W3CDTF">2018-09-13T15:10:43Z</dcterms:created>
  <dcterms:modified xsi:type="dcterms:W3CDTF">2024-02-22T21:23:51Z</dcterms:modified>
  <cp:category/>
</cp:coreProperties>
</file>